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1" r:id="rId15"/>
    <p:sldId id="270" r:id="rId16"/>
  </p:sldIdLst>
  <p:sldSz cx="9144000" cy="6858000" type="overhead"/>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37711" autoAdjust="0"/>
  </p:normalViewPr>
  <p:slideViewPr>
    <p:cSldViewPr snapToGrid="0" snapToObjects="1">
      <p:cViewPr varScale="1">
        <p:scale>
          <a:sx n="40" d="100"/>
          <a:sy n="40" d="100"/>
        </p:scale>
        <p:origin x="26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6B3A9-3253-4D05-96CF-2BFAA8279A88}" type="datetimeFigureOut">
              <a:rPr lang="en-US" smtClean="0"/>
              <a:t>2/28/2020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4F2250-9628-41CA-81BB-45E36B35FF9F}" type="slidenum">
              <a:rPr lang="en-US" smtClean="0"/>
              <a:t>‹#›</a:t>
            </a:fld>
            <a:endParaRPr lang="en-US"/>
          </a:p>
        </p:txBody>
      </p:sp>
    </p:spTree>
    <p:extLst>
      <p:ext uri="{BB962C8B-B14F-4D97-AF65-F5344CB8AC3E}">
        <p14:creationId xmlns:p14="http://schemas.microsoft.com/office/powerpoint/2010/main" val="3271201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Arab_worl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RILM provides all-encompassing access to music literature from around the world. This goes along with RILM’s mission to document and disseminate music research worldwide, with a commitment to the comprehensive and accurate representation of music scholarship in all countries and languages, and across all disciplinary and cultural boundaries.</a:t>
            </a:r>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1</a:t>
            </a:fld>
            <a:endParaRPr lang="en-US"/>
          </a:p>
        </p:txBody>
      </p:sp>
    </p:spTree>
    <p:extLst>
      <p:ext uri="{BB962C8B-B14F-4D97-AF65-F5344CB8AC3E}">
        <p14:creationId xmlns:p14="http://schemas.microsoft.com/office/powerpoint/2010/main" val="26722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RILM’s newest resource is the</a:t>
            </a:r>
            <a:r>
              <a:rPr lang="en-US" dirty="0"/>
              <a:t> </a:t>
            </a:r>
            <a:r>
              <a:rPr lang="en-US" i="1" dirty="0"/>
              <a:t>Index to Print</a:t>
            </a:r>
            <a:r>
              <a:rPr lang="en-US" i="1" baseline="0" dirty="0"/>
              <a:t>ed Music</a:t>
            </a:r>
            <a:r>
              <a:rPr lang="en-CA" i="0" baseline="0" dirty="0"/>
              <a:t> (IPM was founded in the mid-1980s, and RILM took over this resource from its original owner in July 2018).</a:t>
            </a:r>
          </a:p>
          <a:p>
            <a:endParaRPr lang="en-US" baseline="0" dirty="0"/>
          </a:p>
          <a:p>
            <a:r>
              <a:rPr lang="en-US" dirty="0"/>
              <a:t>In case you are not yet familiar with it, the </a:t>
            </a:r>
            <a:r>
              <a:rPr lang="en-US" i="1" dirty="0"/>
              <a:t>Index to Printed Music</a:t>
            </a:r>
            <a:r>
              <a:rPr lang="en-US" dirty="0"/>
              <a:t> indexes individual pieces of music contained in printed collections, sets, and series. Finding those individual pieces within complete editions, monuments, anthologies, or other collections, can be a real challenge, because they may</a:t>
            </a:r>
            <a:r>
              <a:rPr lang="en-US" baseline="0" dirty="0"/>
              <a:t> not be i</a:t>
            </a:r>
            <a:r>
              <a:rPr lang="en-US" dirty="0"/>
              <a:t>ndexed separately from their sets or volumes in library catalogues. So the purpose of IPM is to be able to search for and find these individual pieces within authoritative editions. You can search by several different parameters—for example, by work title, genre, performing force, and more. </a:t>
            </a:r>
            <a:r>
              <a:rPr lang="en-US" baseline="0" dirty="0"/>
              <a:t>And its very easy to find multiple editions of one work for comparison.</a:t>
            </a:r>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10</a:t>
            </a:fld>
            <a:endParaRPr lang="en-US"/>
          </a:p>
        </p:txBody>
      </p:sp>
    </p:spTree>
    <p:extLst>
      <p:ext uri="{BB962C8B-B14F-4D97-AF65-F5344CB8AC3E}">
        <p14:creationId xmlns:p14="http://schemas.microsoft.com/office/powerpoint/2010/main" val="360130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Currently, IPM</a:t>
            </a:r>
            <a:r>
              <a:rPr lang="en-US" baseline="0" dirty="0"/>
              <a:t> contains records for individual pieces, and over 23,000 volumes of music have been indexed. IPM covers a wide range of editions, including the collected works of composers ranging from Josquin to </a:t>
            </a:r>
            <a:r>
              <a:rPr lang="en-US" dirty="0" err="1"/>
              <a:t>Janáček</a:t>
            </a:r>
            <a:r>
              <a:rPr lang="en-US" baseline="0" dirty="0"/>
              <a:t>, a wide array of historical and geographical sets and series, such as the </a:t>
            </a:r>
            <a:r>
              <a:rPr lang="en-US" baseline="0" dirty="0" err="1"/>
              <a:t>Denkmäler</a:t>
            </a:r>
            <a:r>
              <a:rPr lang="en-US" baseline="0" dirty="0"/>
              <a:t> </a:t>
            </a:r>
            <a:r>
              <a:rPr lang="en-US" baseline="0" dirty="0" err="1"/>
              <a:t>deutscher</a:t>
            </a:r>
            <a:r>
              <a:rPr lang="en-US" baseline="0" dirty="0"/>
              <a:t> </a:t>
            </a:r>
            <a:r>
              <a:rPr lang="en-US" baseline="0" dirty="0" err="1"/>
              <a:t>Tonkunst</a:t>
            </a:r>
            <a:r>
              <a:rPr lang="en-US" baseline="0" dirty="0"/>
              <a:t> and Recent Researches in American Music, anthologies including the Norton Anthology of Western Music, and facsimile editions. (space) Each individual record contains far more information about each work than you are likely to find in a library catalogue. </a:t>
            </a:r>
          </a:p>
        </p:txBody>
      </p:sp>
      <p:sp>
        <p:nvSpPr>
          <p:cNvPr id="4" name="Slide Number Placeholder 3"/>
          <p:cNvSpPr>
            <a:spLocks noGrp="1"/>
          </p:cNvSpPr>
          <p:nvPr>
            <p:ph type="sldNum" sz="quarter" idx="5"/>
          </p:nvPr>
        </p:nvSpPr>
        <p:spPr/>
        <p:txBody>
          <a:bodyPr/>
          <a:lstStyle/>
          <a:p>
            <a:fld id="{694F2250-9628-41CA-81BB-45E36B35FF9F}" type="slidenum">
              <a:rPr lang="en-US" smtClean="0"/>
              <a:t>11</a:t>
            </a:fld>
            <a:endParaRPr lang="en-US"/>
          </a:p>
        </p:txBody>
      </p:sp>
    </p:spTree>
    <p:extLst>
      <p:ext uri="{BB962C8B-B14F-4D97-AF65-F5344CB8AC3E}">
        <p14:creationId xmlns:p14="http://schemas.microsoft.com/office/powerpoint/2010/main" val="1447321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IPM </a:t>
            </a:r>
            <a:r>
              <a:rPr lang="en-US" baseline="0" dirty="0"/>
              <a:t>features a number of improvements and new features: </a:t>
            </a:r>
          </a:p>
          <a:p>
            <a:pPr marL="171450" indent="-171450">
              <a:buFont typeface="Arial" panose="020B0604020202020204" pitchFamily="34" charset="0"/>
              <a:buChar char="•"/>
            </a:pPr>
            <a:r>
              <a:rPr lang="en-US" baseline="0" dirty="0"/>
              <a:t>basic data such as birth / death dates, locations, and occupations of composers, editors, and lyricists</a:t>
            </a:r>
          </a:p>
          <a:p>
            <a:pPr marL="171450" indent="-171450">
              <a:buFont typeface="Arial" panose="020B0604020202020204" pitchFamily="34" charset="0"/>
              <a:buChar char="•"/>
            </a:pPr>
            <a:r>
              <a:rPr lang="en-US" baseline="0" dirty="0"/>
              <a:t>records for works that are publicly available online, such as the </a:t>
            </a:r>
            <a:r>
              <a:rPr lang="en-US" i="1" baseline="0" dirty="0"/>
              <a:t>Neue Mozart </a:t>
            </a:r>
            <a:r>
              <a:rPr lang="en-US" i="1" baseline="0" dirty="0" err="1"/>
              <a:t>Ausgabe</a:t>
            </a:r>
            <a:r>
              <a:rPr lang="en-US" baseline="0" dirty="0"/>
              <a:t>, will contain hyperlinks to the open-access edition</a:t>
            </a:r>
          </a:p>
          <a:p>
            <a:pPr marL="171450" indent="-171450">
              <a:buFont typeface="Arial" panose="020B0604020202020204" pitchFamily="34" charset="0"/>
              <a:buChar char="•"/>
            </a:pPr>
            <a:r>
              <a:rPr lang="en-US" baseline="0" dirty="0"/>
              <a:t>records for works that are difficult or impossible to distinguish from each other by means of title or composer will contain music incipits</a:t>
            </a:r>
          </a:p>
          <a:p>
            <a:pPr marL="171450" indent="-171450">
              <a:buFont typeface="Arial" panose="020B0604020202020204" pitchFamily="34" charset="0"/>
              <a:buChar char="•"/>
            </a:pPr>
            <a:r>
              <a:rPr lang="en-US" baseline="0" dirty="0"/>
              <a:t>easy switching from a series record, to records for individual volumes within a series, and then to records for individual works within a volume, and vice versa. </a:t>
            </a:r>
          </a:p>
          <a:p>
            <a:pPr marL="171450" indent="-171450">
              <a:buFont typeface="Arial" panose="020B0604020202020204" pitchFamily="34" charset="0"/>
              <a:buChar char="•"/>
            </a:pPr>
            <a:r>
              <a:rPr lang="en-US" baseline="0" dirty="0"/>
              <a:t>expanded search filters to make it easier to find what you’re looking for.</a:t>
            </a:r>
          </a:p>
          <a:p>
            <a:endParaRPr lang="en-US" dirty="0"/>
          </a:p>
          <a:p>
            <a:r>
              <a:rPr lang="en-US" b="1" dirty="0"/>
              <a:t>Recommended Searches on EBSCO</a:t>
            </a:r>
            <a:r>
              <a:rPr lang="en-US" b="1" i="1" dirty="0"/>
              <a:t>host</a:t>
            </a:r>
            <a:endParaRPr lang="en-US" i="1" dirty="0"/>
          </a:p>
          <a:p>
            <a:r>
              <a:rPr lang="en-US" dirty="0"/>
              <a:t>1. Florence Price</a:t>
            </a:r>
          </a:p>
          <a:p>
            <a:pPr marL="171450" indent="-171450" defTabSz="0">
              <a:spcBef>
                <a:spcPts val="0"/>
              </a:spcBef>
              <a:buFont typeface="Arial" panose="020B0604020202020204" pitchFamily="34" charset="0"/>
              <a:buChar char="•"/>
            </a:pPr>
            <a:r>
              <a:rPr lang="en-US" dirty="0"/>
              <a:t>Search for composer name </a:t>
            </a:r>
            <a:r>
              <a:rPr lang="en-US" b="1" dirty="0"/>
              <a:t>Florence Price</a:t>
            </a:r>
            <a:r>
              <a:rPr lang="en-US" dirty="0"/>
              <a:t>; this brings back over 30 results. Then narrow the search to songs by adding a second filter, genre song. This will shrink search results to 10. Scrolling through this list, you may notice that there are two different records for “Song to the dark virgin”. This is because IPM has indexed two different anthologies that both contain it. Click into one of the records for “Song to the dark virgin” to see full bibliographic information on where to find the song, down to the page number. In addition, this record also provides the genre, language, format of the score, instrumentation, and even the first line of text. Click into the other record for this song and you will notice the publisher is different (other information the same).</a:t>
            </a:r>
          </a:p>
          <a:p>
            <a:pPr>
              <a:spcBef>
                <a:spcPts val="0"/>
              </a:spcBef>
            </a:pPr>
            <a:endParaRPr lang="en-US" dirty="0"/>
          </a:p>
          <a:p>
            <a:pPr>
              <a:spcBef>
                <a:spcPts val="0"/>
              </a:spcBef>
            </a:pPr>
            <a:r>
              <a:rPr lang="en-US" dirty="0"/>
              <a:t>2. </a:t>
            </a:r>
            <a:r>
              <a:rPr lang="en-US" dirty="0" err="1"/>
              <a:t>Adon</a:t>
            </a:r>
            <a:r>
              <a:rPr lang="en-US" dirty="0"/>
              <a:t> Olam</a:t>
            </a:r>
          </a:p>
          <a:p>
            <a:pPr marL="171450" indent="-171450">
              <a:spcBef>
                <a:spcPts val="0"/>
              </a:spcBef>
              <a:buFont typeface="Arial" panose="020B0604020202020204" pitchFamily="34" charset="0"/>
              <a:buChar char="•"/>
            </a:pPr>
            <a:r>
              <a:rPr lang="en-US" dirty="0"/>
              <a:t>IPM has indexed a large number of anthologies dedicated to traditional music of many different cultures. To showcase this, search for one of the most common Jewish hymns, </a:t>
            </a:r>
            <a:r>
              <a:rPr lang="en-US" dirty="0" err="1"/>
              <a:t>Adon</a:t>
            </a:r>
            <a:r>
              <a:rPr lang="en-US" dirty="0"/>
              <a:t> Olam (simply type </a:t>
            </a:r>
            <a:r>
              <a:rPr lang="en-US" b="1" dirty="0" err="1"/>
              <a:t>Adon</a:t>
            </a:r>
            <a:r>
              <a:rPr lang="en-US" b="1" dirty="0"/>
              <a:t> Olam</a:t>
            </a:r>
            <a:r>
              <a:rPr lang="en-US" dirty="0"/>
              <a:t> into the search bar without selecting a field type). This initial search will turn up 70 results, including settings of </a:t>
            </a:r>
            <a:r>
              <a:rPr lang="en-US" dirty="0" err="1"/>
              <a:t>Adon</a:t>
            </a:r>
            <a:r>
              <a:rPr lang="en-US" dirty="0"/>
              <a:t> Olam from a synagogue in Curacao; settings that date from an 18th century Italian Jewish community; and dozens of settings found in </a:t>
            </a:r>
            <a:r>
              <a:rPr lang="en-US" i="1" dirty="0" err="1"/>
              <a:t>Hebräisch­-orientalischer</a:t>
            </a:r>
            <a:r>
              <a:rPr lang="en-US" i="1" dirty="0"/>
              <a:t> </a:t>
            </a:r>
            <a:r>
              <a:rPr lang="en-US" i="1" dirty="0" err="1"/>
              <a:t>Melodienschatz</a:t>
            </a:r>
            <a:r>
              <a:rPr lang="en-US" dirty="0"/>
              <a:t>. Narrow down the search to find any settings by the</a:t>
            </a:r>
          </a:p>
          <a:p>
            <a:pPr marL="171450" indent="-171450">
              <a:spcBef>
                <a:spcPts val="0"/>
              </a:spcBef>
              <a:buFont typeface="Arial" panose="020B0604020202020204" pitchFamily="34" charset="0"/>
              <a:buChar char="•"/>
            </a:pPr>
            <a:r>
              <a:rPr lang="en-US" dirty="0"/>
              <a:t>composer </a:t>
            </a:r>
            <a:r>
              <a:rPr lang="en-US" dirty="0" err="1"/>
              <a:t>Salomone</a:t>
            </a:r>
            <a:r>
              <a:rPr lang="en-US" dirty="0"/>
              <a:t> Rossi (add a second search term, composer name </a:t>
            </a:r>
            <a:r>
              <a:rPr lang="en-US" b="1" dirty="0" err="1"/>
              <a:t>Salomone</a:t>
            </a:r>
            <a:r>
              <a:rPr lang="en-US" b="1" dirty="0"/>
              <a:t> Rossi). </a:t>
            </a:r>
            <a:r>
              <a:rPr lang="en-US" dirty="0"/>
              <a:t>You will get one result. </a:t>
            </a:r>
          </a:p>
          <a:p>
            <a:pPr marL="171450" indent="-171450">
              <a:spcBef>
                <a:spcPts val="0"/>
              </a:spcBef>
              <a:buFont typeface="Arial" panose="020B0604020202020204" pitchFamily="34" charset="0"/>
              <a:buChar char="•"/>
            </a:pPr>
            <a:r>
              <a:rPr lang="en-US" dirty="0"/>
              <a:t>This record for Rossi’s setting demonstrates many of the things that IPM does best. You can see at the top of the record that this setting is found in Rossi’s complete works, and the bibliographic information indicates exactly where to find it within the complete works. This record also contains several additional useful bits of information you wouldn’t normally find in a library catalogue record. The genre, language, and incipit are all provided, in addition to instrumentation. Finally, the source note field provides information about the manuscript source for the edition, when available. In this case, it provides a RISM number so you could easily go look up the source in the RISM online catalogue. (opac.rism.info, search A/1 or B/1 number = R 2761; then you can click the “read online” link in the RISM record to get to the full text).</a:t>
            </a:r>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12</a:t>
            </a:fld>
            <a:endParaRPr lang="en-US"/>
          </a:p>
        </p:txBody>
      </p:sp>
    </p:spTree>
    <p:extLst>
      <p:ext uri="{BB962C8B-B14F-4D97-AF65-F5344CB8AC3E}">
        <p14:creationId xmlns:p14="http://schemas.microsoft.com/office/powerpoint/2010/main" val="89926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Arial" charset="0"/>
                <a:ea typeface="MS PGothic" panose="020B0600070205080204" pitchFamily="34" charset="-128"/>
                <a:cs typeface="MS PGothic" charset="0"/>
              </a:rPr>
              <a:t>[The world-renowned German encyclopedia </a:t>
            </a:r>
            <a:r>
              <a:rPr lang="en-US" sz="1200" i="1" kern="1200" baseline="0" dirty="0">
                <a:solidFill>
                  <a:schemeClr val="tx1"/>
                </a:solidFill>
                <a:effectLst/>
                <a:latin typeface="Arial" charset="0"/>
                <a:ea typeface="MS PGothic" panose="020B0600070205080204" pitchFamily="34" charset="-128"/>
                <a:cs typeface="MS PGothic" charset="0"/>
              </a:rPr>
              <a:t>Die </a:t>
            </a:r>
            <a:r>
              <a:rPr lang="en-US" sz="1200" i="1" kern="1200" baseline="0" dirty="0" err="1">
                <a:solidFill>
                  <a:schemeClr val="tx1"/>
                </a:solidFill>
                <a:effectLst/>
                <a:latin typeface="Arial" charset="0"/>
                <a:ea typeface="MS PGothic" panose="020B0600070205080204" pitchFamily="34" charset="-128"/>
                <a:cs typeface="MS PGothic" charset="0"/>
              </a:rPr>
              <a:t>Musik</a:t>
            </a:r>
            <a:r>
              <a:rPr lang="en-US" sz="1200" i="1" kern="1200" baseline="0" dirty="0">
                <a:solidFill>
                  <a:schemeClr val="tx1"/>
                </a:solidFill>
                <a:effectLst/>
                <a:latin typeface="Arial" charset="0"/>
                <a:ea typeface="MS PGothic" panose="020B0600070205080204" pitchFamily="34" charset="-128"/>
                <a:cs typeface="MS PGothic" charset="0"/>
              </a:rPr>
              <a:t> in </a:t>
            </a:r>
            <a:r>
              <a:rPr lang="en-US" sz="1200" i="1" kern="1200" baseline="0" dirty="0" err="1">
                <a:solidFill>
                  <a:schemeClr val="tx1"/>
                </a:solidFill>
                <a:effectLst/>
                <a:latin typeface="Arial" charset="0"/>
                <a:ea typeface="MS PGothic" panose="020B0600070205080204" pitchFamily="34" charset="-128"/>
                <a:cs typeface="MS PGothic" charset="0"/>
              </a:rPr>
              <a:t>Geschichte</a:t>
            </a:r>
            <a:r>
              <a:rPr lang="en-US" sz="1200" i="1" kern="1200" baseline="0" dirty="0">
                <a:solidFill>
                  <a:schemeClr val="tx1"/>
                </a:solidFill>
                <a:effectLst/>
                <a:latin typeface="Arial" charset="0"/>
                <a:ea typeface="MS PGothic" panose="020B0600070205080204" pitchFamily="34" charset="-128"/>
                <a:cs typeface="MS PGothic" charset="0"/>
              </a:rPr>
              <a:t> und </a:t>
            </a:r>
            <a:r>
              <a:rPr lang="en-US" sz="1200" i="1" kern="1200" baseline="0" dirty="0" err="1">
                <a:solidFill>
                  <a:schemeClr val="tx1"/>
                </a:solidFill>
                <a:effectLst/>
                <a:latin typeface="Arial" charset="0"/>
                <a:ea typeface="MS PGothic" panose="020B0600070205080204" pitchFamily="34" charset="-128"/>
                <a:cs typeface="MS PGothic" charset="0"/>
              </a:rPr>
              <a:t>Gegenwart</a:t>
            </a:r>
            <a:r>
              <a:rPr lang="en-US" sz="1200" i="1" kern="1200" baseline="0" dirty="0">
                <a:solidFill>
                  <a:schemeClr val="tx1"/>
                </a:solidFill>
                <a:effectLst/>
                <a:latin typeface="Arial" charset="0"/>
                <a:ea typeface="MS PGothic" panose="020B0600070205080204" pitchFamily="34" charset="-128"/>
                <a:cs typeface="MS PGothic" charset="0"/>
              </a:rPr>
              <a:t>, </a:t>
            </a:r>
            <a:r>
              <a:rPr lang="en-US" sz="1200" i="0" kern="1200" baseline="0" dirty="0">
                <a:solidFill>
                  <a:schemeClr val="tx1"/>
                </a:solidFill>
                <a:effectLst/>
                <a:latin typeface="Arial" charset="0"/>
                <a:ea typeface="MS PGothic" panose="020B0600070205080204" pitchFamily="34" charset="-128"/>
                <a:cs typeface="MS PGothic" charset="0"/>
              </a:rPr>
              <a:t>was launched online as </a:t>
            </a:r>
            <a:r>
              <a:rPr lang="en-US" sz="1200" i="1" kern="1200" baseline="0" dirty="0">
                <a:solidFill>
                  <a:schemeClr val="tx1"/>
                </a:solidFill>
                <a:effectLst/>
                <a:latin typeface="Arial" charset="0"/>
                <a:ea typeface="MS PGothic" panose="020B0600070205080204" pitchFamily="34" charset="-128"/>
                <a:cs typeface="MS PGothic" charset="0"/>
              </a:rPr>
              <a:t>MGG Online </a:t>
            </a:r>
            <a:r>
              <a:rPr lang="en-US" sz="1200" i="0" kern="1200" baseline="0" dirty="0">
                <a:solidFill>
                  <a:schemeClr val="tx1"/>
                </a:solidFill>
                <a:effectLst/>
                <a:latin typeface="Arial" charset="0"/>
                <a:ea typeface="MS PGothic" panose="020B0600070205080204" pitchFamily="34" charset="-128"/>
                <a:cs typeface="MS PGothic" charset="0"/>
              </a:rPr>
              <a:t>in </a:t>
            </a:r>
            <a:r>
              <a:rPr lang="en-US" sz="1200" kern="1200" dirty="0">
                <a:solidFill>
                  <a:schemeClr val="tx1"/>
                </a:solidFill>
                <a:effectLst/>
                <a:latin typeface="Arial" charset="0"/>
                <a:ea typeface="MS PGothic" panose="020B0600070205080204" pitchFamily="34" charset="-128"/>
                <a:cs typeface="MS PGothic" charset="0"/>
              </a:rPr>
              <a:t>November 2016. All editorial work </a:t>
            </a:r>
            <a:r>
              <a:rPr lang="en-US" sz="1200" kern="1200" baseline="0" dirty="0">
                <a:solidFill>
                  <a:schemeClr val="tx1"/>
                </a:solidFill>
                <a:effectLst/>
                <a:latin typeface="Arial" charset="0"/>
                <a:ea typeface="MS PGothic" panose="020B0600070205080204" pitchFamily="34" charset="-128"/>
                <a:cs typeface="MS PGothic" charset="0"/>
              </a:rPr>
              <a:t>is in the competent hands of the </a:t>
            </a:r>
            <a:r>
              <a:rPr lang="en-US" sz="1200" kern="1200" dirty="0" err="1">
                <a:solidFill>
                  <a:schemeClr val="tx1"/>
                </a:solidFill>
                <a:effectLst/>
                <a:latin typeface="Arial" charset="0"/>
                <a:ea typeface="MS PGothic" panose="020B0600070205080204" pitchFamily="34" charset="-128"/>
                <a:cs typeface="MS PGothic" charset="0"/>
              </a:rPr>
              <a:t>Bärenreiter</a:t>
            </a:r>
            <a:r>
              <a:rPr lang="en-US" sz="1200" kern="1200" dirty="0">
                <a:solidFill>
                  <a:schemeClr val="tx1"/>
                </a:solidFill>
                <a:effectLst/>
                <a:latin typeface="Arial" charset="0"/>
                <a:ea typeface="MS PGothic" panose="020B0600070205080204" pitchFamily="34" charset="-128"/>
                <a:cs typeface="MS PGothic" charset="0"/>
              </a:rPr>
              <a:t> publishing house, just as it was for the print</a:t>
            </a:r>
            <a:r>
              <a:rPr lang="en-US" sz="1200" kern="1200" baseline="0" dirty="0">
                <a:solidFill>
                  <a:schemeClr val="tx1"/>
                </a:solidFill>
                <a:effectLst/>
                <a:latin typeface="Arial" charset="0"/>
                <a:ea typeface="MS PGothic" panose="020B0600070205080204" pitchFamily="34" charset="-128"/>
                <a:cs typeface="MS PGothic" charset="0"/>
              </a:rPr>
              <a:t> edition; </a:t>
            </a:r>
            <a:r>
              <a:rPr lang="en-US" sz="1200" kern="1200" dirty="0">
                <a:solidFill>
                  <a:schemeClr val="tx1"/>
                </a:solidFill>
                <a:effectLst/>
                <a:latin typeface="Arial" charset="0"/>
                <a:ea typeface="MS PGothic" panose="020B0600070205080204" pitchFamily="34" charset="-128"/>
                <a:cs typeface="MS PGothic" charset="0"/>
              </a:rPr>
              <a:t>RILM created </a:t>
            </a:r>
            <a:r>
              <a:rPr lang="en-US" sz="1200" i="1" kern="1200" dirty="0">
                <a:solidFill>
                  <a:schemeClr val="tx1"/>
                </a:solidFill>
                <a:effectLst/>
                <a:latin typeface="Arial" charset="0"/>
                <a:ea typeface="MS PGothic" panose="020B0600070205080204" pitchFamily="34" charset="-128"/>
                <a:cs typeface="MS PGothic" charset="0"/>
              </a:rPr>
              <a:t>MGG </a:t>
            </a:r>
            <a:r>
              <a:rPr lang="en-US" sz="1200" i="1" kern="1200" dirty="0" err="1">
                <a:solidFill>
                  <a:schemeClr val="tx1"/>
                </a:solidFill>
                <a:effectLst/>
                <a:latin typeface="Arial" charset="0"/>
                <a:ea typeface="MS PGothic" panose="020B0600070205080204" pitchFamily="34" charset="-128"/>
                <a:cs typeface="MS PGothic" charset="0"/>
              </a:rPr>
              <a:t>Online</a:t>
            </a:r>
            <a:r>
              <a:rPr lang="en-US" sz="1200" kern="1200" dirty="0" err="1">
                <a:solidFill>
                  <a:schemeClr val="tx1"/>
                </a:solidFill>
                <a:effectLst/>
                <a:latin typeface="Arial" charset="0"/>
                <a:ea typeface="MS PGothic" panose="020B0600070205080204" pitchFamily="34" charset="-128"/>
                <a:cs typeface="MS PGothic" charset="0"/>
              </a:rPr>
              <a:t>’s</a:t>
            </a:r>
            <a:r>
              <a:rPr lang="en-US" sz="1200" kern="1200" dirty="0">
                <a:solidFill>
                  <a:schemeClr val="tx1"/>
                </a:solidFill>
                <a:effectLst/>
                <a:latin typeface="Arial" charset="0"/>
                <a:ea typeface="MS PGothic" panose="020B0600070205080204" pitchFamily="34" charset="-128"/>
                <a:cs typeface="MS PGothic" charset="0"/>
              </a:rPr>
              <a:t> platform, known as Egret]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charset="0"/>
              <a:ea typeface="MS PGothic" panose="020B0600070205080204" pitchFamily="34" charset="-128"/>
              <a:cs typeface="MS P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ea typeface="MS PGothic" charset="0"/>
                <a:cs typeface="Arial" panose="020B0604020202020204" pitchFamily="34" charset="0"/>
              </a:rPr>
              <a:t>MGG Online </a:t>
            </a:r>
            <a:r>
              <a:rPr lang="en-US" dirty="0">
                <a:latin typeface="Arial" panose="020B0604020202020204" pitchFamily="34" charset="0"/>
                <a:ea typeface="MS PGothic" charset="0"/>
                <a:cs typeface="Arial" panose="020B0604020202020204" pitchFamily="34" charset="0"/>
              </a:rPr>
              <a:t>contains the second edition of MGG,</a:t>
            </a:r>
            <a:r>
              <a:rPr lang="en-US" baseline="0" dirty="0">
                <a:latin typeface="Arial" panose="020B0604020202020204" pitchFamily="34" charset="0"/>
                <a:ea typeface="MS PGothic" charset="0"/>
                <a:cs typeface="Arial" panose="020B0604020202020204" pitchFamily="34" charset="0"/>
              </a:rPr>
              <a:t> now updated and revised. That is, </a:t>
            </a:r>
            <a:r>
              <a:rPr lang="en-US" sz="1200" i="0" kern="1200" baseline="0" dirty="0">
                <a:solidFill>
                  <a:schemeClr val="tx1"/>
                </a:solidFill>
                <a:effectLst/>
                <a:latin typeface="Arial" panose="020B0604020202020204" pitchFamily="34" charset="0"/>
                <a:cs typeface="Arial" panose="020B0604020202020204" pitchFamily="34" charset="0"/>
              </a:rPr>
              <a:t>i</a:t>
            </a:r>
            <a:r>
              <a:rPr lang="en-US" sz="1200" i="0" kern="1200" dirty="0">
                <a:solidFill>
                  <a:schemeClr val="tx1"/>
                </a:solidFill>
                <a:effectLst/>
                <a:latin typeface="Arial" panose="020B0604020202020204" pitchFamily="34" charset="0"/>
                <a:cs typeface="Arial" panose="020B0604020202020204" pitchFamily="34" charset="0"/>
              </a:rPr>
              <a:t>n addition to the</a:t>
            </a:r>
            <a:r>
              <a:rPr lang="en-US" sz="1200" i="0" kern="1200" baseline="0" dirty="0">
                <a:solidFill>
                  <a:schemeClr val="tx1"/>
                </a:solidFill>
                <a:effectLst/>
                <a:latin typeface="Arial" panose="020B0604020202020204" pitchFamily="34" charset="0"/>
                <a:cs typeface="Arial" panose="020B0604020202020204" pitchFamily="34" charset="0"/>
              </a:rPr>
              <a:t> more than 19,000 articles from the second edition, the content </a:t>
            </a:r>
            <a:r>
              <a:rPr lang="en-US" sz="1200" i="1" kern="1200" dirty="0">
                <a:solidFill>
                  <a:schemeClr val="tx1"/>
                </a:solidFill>
                <a:effectLst/>
                <a:latin typeface="Arial" panose="020B0604020202020204" pitchFamily="34" charset="0"/>
                <a:cs typeface="Arial" panose="020B0604020202020204" pitchFamily="34" charset="0"/>
              </a:rPr>
              <a:t>MGG Online </a:t>
            </a:r>
            <a:r>
              <a:rPr lang="en-US" sz="1200" kern="1200" dirty="0">
                <a:solidFill>
                  <a:schemeClr val="tx1"/>
                </a:solidFill>
                <a:effectLst/>
                <a:latin typeface="Arial" panose="020B0604020202020204" pitchFamily="34" charset="0"/>
                <a:cs typeface="Arial" panose="020B0604020202020204" pitchFamily="34" charset="0"/>
              </a:rPr>
              <a:t>is continuously updated, and revisions and entirely new articles are being added on a rolling basis as soon as editorial work is complete on each new entry. There are already hundreds of updated articles, as well as some new entries. </a:t>
            </a:r>
            <a:r>
              <a:rPr lang="en-US" sz="1200" kern="1200" baseline="0" dirty="0">
                <a:solidFill>
                  <a:schemeClr val="tx1"/>
                </a:solidFill>
                <a:effectLst/>
                <a:latin typeface="Arial" panose="020B0604020202020204" pitchFamily="34" charset="0"/>
                <a:cs typeface="Arial" panose="020B0604020202020204" pitchFamily="34" charset="0"/>
              </a:rPr>
              <a:t> </a:t>
            </a:r>
            <a:r>
              <a:rPr lang="en-US" sz="1200" i="1" kern="1200" dirty="0">
                <a:solidFill>
                  <a:schemeClr val="tx1"/>
                </a:solidFill>
                <a:effectLst/>
                <a:latin typeface="Arial" panose="020B0604020202020204" pitchFamily="34" charset="0"/>
                <a:cs typeface="Arial" panose="020B0604020202020204" pitchFamily="34" charset="0"/>
              </a:rPr>
              <a:t>MGG Online </a:t>
            </a:r>
            <a:r>
              <a:rPr lang="en-US" sz="1200" kern="1200" dirty="0">
                <a:solidFill>
                  <a:schemeClr val="tx1"/>
                </a:solidFill>
                <a:effectLst/>
                <a:latin typeface="Arial" panose="020B0604020202020204" pitchFamily="34" charset="0"/>
                <a:cs typeface="Arial" panose="020B0604020202020204" pitchFamily="34" charset="0"/>
              </a:rPr>
              <a:t>by authors</a:t>
            </a:r>
            <a:r>
              <a:rPr lang="en-US" sz="1200" kern="1200" baseline="0" dirty="0">
                <a:solidFill>
                  <a:schemeClr val="tx1"/>
                </a:solidFill>
                <a:effectLst/>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cs typeface="Arial" panose="020B0604020202020204" pitchFamily="34" charset="0"/>
              </a:rPr>
              <a:t>from countries throughout the world, many of them the foremost experts in their fields. </a:t>
            </a:r>
            <a:r>
              <a:rPr lang="en-US" sz="1200" kern="1200" baseline="0" dirty="0">
                <a:solidFill>
                  <a:schemeClr val="tx1"/>
                </a:solidFill>
                <a:effectLst/>
                <a:latin typeface="Arial" panose="020B0604020202020204" pitchFamily="34" charset="0"/>
                <a:cs typeface="Arial" panose="020B0604020202020204" pitchFamily="34" charset="0"/>
              </a:rPr>
              <a:t>T</a:t>
            </a:r>
            <a:r>
              <a:rPr lang="en-US" sz="1200" kern="1200" dirty="0">
                <a:solidFill>
                  <a:schemeClr val="tx1"/>
                </a:solidFill>
                <a:effectLst/>
                <a:latin typeface="Arial" panose="020B0604020202020204" pitchFamily="34" charset="0"/>
                <a:cs typeface="Arial" panose="020B0604020202020204" pitchFamily="34" charset="0"/>
              </a:rPr>
              <a:t>he editorial staff is currently planning many major revisions and new entries per year,</a:t>
            </a:r>
            <a:r>
              <a:rPr lang="en-US" sz="1200" kern="1200" baseline="0" dirty="0">
                <a:solidFill>
                  <a:schemeClr val="tx1"/>
                </a:solidFill>
                <a:effectLst/>
                <a:latin typeface="Arial" panose="020B0604020202020204" pitchFamily="34" charset="0"/>
                <a:cs typeface="Arial" panose="020B0604020202020204" pitchFamily="34" charset="0"/>
              </a:rPr>
              <a:t> and myriad small revisions. </a:t>
            </a:r>
            <a:r>
              <a:rPr lang="en-US" sz="1200" dirty="0">
                <a:latin typeface="Arial" panose="020B0604020202020204" pitchFamily="34" charset="0"/>
                <a:cs typeface="Arial" panose="020B0604020202020204" pitchFamily="34" charset="0"/>
              </a:rPr>
              <a:t>All article versions are permanently and easily accessible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charset="0"/>
              <a:ea typeface="MS PGothic" panose="020B0600070205080204" pitchFamily="34" charset="-128"/>
              <a:cs typeface="MS PGothic" charset="0"/>
            </a:endParaRPr>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13</a:t>
            </a:fld>
            <a:endParaRPr lang="en-US"/>
          </a:p>
        </p:txBody>
      </p:sp>
    </p:spTree>
    <p:extLst>
      <p:ext uri="{BB962C8B-B14F-4D97-AF65-F5344CB8AC3E}">
        <p14:creationId xmlns:p14="http://schemas.microsoft.com/office/powerpoint/2010/main" val="785610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S PGothic" charset="0"/>
              </a:rPr>
              <a:t>Here is a smattering of article titles to show you the breadth of</a:t>
            </a:r>
            <a:r>
              <a:rPr lang="en-US" baseline="0" dirty="0">
                <a:ea typeface="MS PGothic" charset="0"/>
              </a:rPr>
              <a:t> </a:t>
            </a:r>
            <a:r>
              <a:rPr lang="en-US" i="1" baseline="0" dirty="0">
                <a:ea typeface="MS PGothic" charset="0"/>
              </a:rPr>
              <a:t>MGG Online</a:t>
            </a:r>
            <a:r>
              <a:rPr lang="en-US" baseline="0" dirty="0">
                <a:ea typeface="MS PGothic" charset="0"/>
              </a:rPr>
              <a:t>. Note the new articles on “YouTube” and “Amy Winehouse”, which may not be the first topics to come to mind, so take a good look!</a:t>
            </a:r>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14</a:t>
            </a:fld>
            <a:endParaRPr lang="en-US"/>
          </a:p>
        </p:txBody>
      </p:sp>
    </p:spTree>
    <p:extLst>
      <p:ext uri="{BB962C8B-B14F-4D97-AF65-F5344CB8AC3E}">
        <p14:creationId xmlns:p14="http://schemas.microsoft.com/office/powerpoint/2010/main" val="3579936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ea typeface="MS PGothic" charset="0"/>
              </a:rPr>
              <a:t>Briefly look at </a:t>
            </a:r>
            <a:r>
              <a:rPr lang="en-US" i="1" baseline="0" dirty="0">
                <a:ea typeface="MS PGothic" charset="0"/>
              </a:rPr>
              <a:t>MGG Online </a:t>
            </a:r>
            <a:r>
              <a:rPr lang="en-US" baseline="0" dirty="0">
                <a:ea typeface="MS PGothic" charset="0"/>
              </a:rPr>
              <a:t>(https://www.mgg-online.com/) and then start s</a:t>
            </a:r>
            <a:r>
              <a:rPr lang="en-US" sz="1200" b="0" i="0" u="none" strike="noStrike" kern="1200" dirty="0">
                <a:solidFill>
                  <a:schemeClr val="tx1"/>
                </a:solidFill>
                <a:effectLst/>
                <a:latin typeface="Arial" charset="0"/>
                <a:ea typeface="MS PGothic" panose="020B0600070205080204" pitchFamily="34" charset="-128"/>
                <a:cs typeface="MS PGothic" charset="0"/>
              </a:rPr>
              <a:t>earching. </a:t>
            </a:r>
            <a:r>
              <a:rPr lang="en-US" baseline="0" dirty="0">
                <a:ea typeface="MS PGothic" charset="0"/>
              </a:rPr>
              <a:t>This screen also gives you a sense of the updating that is going on. Articles are updated and new articles are added on a continual basis.</a:t>
            </a:r>
            <a:endParaRPr lang="en-US" sz="1200" b="0" i="0" u="none" strike="noStrike" kern="1200" dirty="0">
              <a:solidFill>
                <a:schemeClr val="tx1"/>
              </a:solidFill>
              <a:effectLst/>
              <a:latin typeface="Arial" charset="0"/>
              <a:ea typeface="MS PGothic" panose="020B0600070205080204" pitchFamily="34" charset="-128"/>
              <a:cs typeface="MS PGothic" charset="0"/>
            </a:endParaRPr>
          </a:p>
          <a:p>
            <a:endParaRPr lang="en-US" sz="1200" b="0" i="0" u="none" strike="noStrike" kern="1200" dirty="0">
              <a:solidFill>
                <a:schemeClr val="tx1"/>
              </a:solidFill>
              <a:effectLst/>
              <a:latin typeface="Arial" charset="0"/>
              <a:ea typeface="MS PGothic" panose="020B0600070205080204" pitchFamily="34" charset="-128"/>
              <a:cs typeface="MS PGothic" charset="0"/>
            </a:endParaRPr>
          </a:p>
          <a:p>
            <a:r>
              <a:rPr lang="en-US" b="1" dirty="0"/>
              <a:t>Recommended Searches on mgg-online.com</a:t>
            </a:r>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1. Search</a:t>
            </a:r>
            <a:r>
              <a:rPr lang="en-US" sz="1200" b="1" i="0" u="none" strike="noStrike" kern="1200" dirty="0">
                <a:solidFill>
                  <a:schemeClr val="tx1"/>
                </a:solidFill>
                <a:effectLst/>
                <a:latin typeface="Arial" charset="0"/>
                <a:ea typeface="MS PGothic" panose="020B0600070205080204" pitchFamily="34" charset="-128"/>
                <a:cs typeface="MS PGothic" charset="0"/>
              </a:rPr>
              <a:t> Liszt, Franz</a:t>
            </a:r>
            <a:r>
              <a:rPr lang="en-US" sz="1200" b="0" i="0" u="none" strike="noStrike" kern="1200" dirty="0">
                <a:solidFill>
                  <a:schemeClr val="tx1"/>
                </a:solidFill>
                <a:effectLst/>
                <a:latin typeface="Arial" charset="0"/>
                <a:ea typeface="MS PGothic" panose="020B0600070205080204" pitchFamily="34" charset="-128"/>
                <a:cs typeface="MS PGothic" charset="0"/>
              </a:rPr>
              <a:t> &gt; Works &gt; Vocal music &gt; Spiritual Music for Soloists and/or Choir and Orchestra: Collapse sidebar(s) and </a:t>
            </a:r>
            <a:r>
              <a:rPr lang="en-US" sz="1200" b="0" i="0" u="sng" strike="noStrike" kern="1200" dirty="0">
                <a:solidFill>
                  <a:schemeClr val="tx1"/>
                </a:solidFill>
                <a:effectLst/>
                <a:latin typeface="Arial" charset="0"/>
                <a:ea typeface="MS PGothic" panose="020B0600070205080204" pitchFamily="34" charset="-128"/>
                <a:cs typeface="MS PGothic" charset="0"/>
              </a:rPr>
              <a:t>sort alphabetically or by indices</a:t>
            </a:r>
            <a:r>
              <a:rPr lang="en-US" sz="1200" b="0" i="0" u="none" strike="noStrike" kern="1200" dirty="0">
                <a:solidFill>
                  <a:schemeClr val="tx1"/>
                </a:solidFill>
                <a:effectLst/>
                <a:latin typeface="Arial" charset="0"/>
                <a:ea typeface="MS PGothic" panose="020B0600070205080204" pitchFamily="34" charset="-128"/>
                <a:cs typeface="MS PGothic" charset="0"/>
              </a:rPr>
              <a:t> (Raabe, Searle, E/M). </a:t>
            </a:r>
            <a:r>
              <a:rPr lang="en-US" dirty="0"/>
              <a:t>The searches is indicative for the search capabilities within </a:t>
            </a:r>
            <a:r>
              <a:rPr lang="en-US" i="1" dirty="0"/>
              <a:t>MGG Online</a:t>
            </a:r>
            <a:r>
              <a:rPr lang="en-US" dirty="0"/>
              <a:t> and its speed, content, and bibliographic wealth.</a:t>
            </a:r>
          </a:p>
          <a:p>
            <a:pPr rtl="0" fontAlgn="base">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2. Search </a:t>
            </a:r>
            <a:r>
              <a:rPr lang="en-US" sz="1200" b="1" i="0" u="none" strike="noStrike" kern="1200" dirty="0">
                <a:solidFill>
                  <a:schemeClr val="tx1"/>
                </a:solidFill>
                <a:effectLst/>
                <a:latin typeface="Arial" charset="0"/>
                <a:ea typeface="MS PGothic" panose="020B0600070205080204" pitchFamily="34" charset="-128"/>
                <a:cs typeface="MS PGothic" charset="0"/>
              </a:rPr>
              <a:t>world music</a:t>
            </a:r>
            <a:r>
              <a:rPr lang="en-US" sz="1200" b="0" i="0" u="none" strike="noStrike" kern="1200" dirty="0">
                <a:solidFill>
                  <a:schemeClr val="tx1"/>
                </a:solidFill>
                <a:effectLst/>
                <a:latin typeface="Arial" charset="0"/>
                <a:ea typeface="MS PGothic" panose="020B0600070205080204" pitchFamily="34" charset="-128"/>
                <a:cs typeface="MS PGothic" charset="0"/>
              </a:rPr>
              <a:t>:</a:t>
            </a:r>
            <a:r>
              <a:rPr lang="en-US" sz="1200" b="1"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a:solidFill>
                  <a:schemeClr val="tx1"/>
                </a:solidFill>
                <a:effectLst/>
                <a:latin typeface="Arial" charset="0"/>
                <a:ea typeface="MS PGothic" panose="020B0600070205080204" pitchFamily="34" charset="-128"/>
                <a:cs typeface="MS PGothic" charset="0"/>
              </a:rPr>
              <a:t>Look at the range of issues it addresses in left side </a:t>
            </a:r>
            <a:r>
              <a:rPr lang="en-US" sz="1200" b="0" i="0" u="sng" strike="noStrike" kern="1200" dirty="0">
                <a:solidFill>
                  <a:schemeClr val="tx1"/>
                </a:solidFill>
                <a:effectLst/>
                <a:latin typeface="Arial" charset="0"/>
                <a:ea typeface="MS PGothic" panose="020B0600070205080204" pitchFamily="34" charset="-128"/>
                <a:cs typeface="MS PGothic" charset="0"/>
              </a:rPr>
              <a:t>article contents</a:t>
            </a:r>
            <a:r>
              <a:rPr lang="en-US" sz="1200" b="0" i="0" u="none" strike="noStrike" kern="1200" dirty="0">
                <a:solidFill>
                  <a:schemeClr val="tx1"/>
                </a:solidFill>
                <a:effectLst/>
                <a:latin typeface="Arial" charset="0"/>
                <a:ea typeface="MS PGothic" panose="020B0600070205080204" pitchFamily="34" charset="-128"/>
                <a:cs typeface="MS PGothic" charset="0"/>
              </a:rPr>
              <a:t>—representative of academic approaches to world music. Interested in world music markets? Click on V. There you will see mention of the 1987 meeting in London, significant labels, and important conferences (WOMEX)...  covers the topic well. Click on Keil/Feld link to go to </a:t>
            </a:r>
            <a:r>
              <a:rPr lang="en-US" sz="1200" b="0" i="0" u="sng" strike="noStrike" kern="1200" dirty="0">
                <a:solidFill>
                  <a:schemeClr val="tx1"/>
                </a:solidFill>
                <a:effectLst/>
                <a:latin typeface="Arial" charset="0"/>
                <a:ea typeface="MS PGothic" panose="020B0600070205080204" pitchFamily="34" charset="-128"/>
                <a:cs typeface="MS PGothic" charset="0"/>
              </a:rPr>
              <a:t>Bibliography</a:t>
            </a:r>
            <a:r>
              <a:rPr lang="en-US" sz="1200" b="0" i="0" u="none" strike="noStrike" kern="1200" dirty="0">
                <a:solidFill>
                  <a:schemeClr val="tx1"/>
                </a:solidFill>
                <a:effectLst/>
                <a:latin typeface="Arial" charset="0"/>
                <a:ea typeface="MS PGothic" panose="020B0600070205080204" pitchFamily="34" charset="-128"/>
                <a:cs typeface="MS PGothic" charset="0"/>
              </a:rPr>
              <a:t>—pretty good list of resources. Also, see </a:t>
            </a:r>
            <a:r>
              <a:rPr lang="en-US" sz="1200" b="0" i="0" u="sng" strike="noStrike" kern="1200" dirty="0">
                <a:solidFill>
                  <a:schemeClr val="tx1"/>
                </a:solidFill>
                <a:effectLst/>
                <a:latin typeface="Arial" charset="0"/>
                <a:ea typeface="MS PGothic" panose="020B0600070205080204" pitchFamily="34" charset="-128"/>
                <a:cs typeface="MS PGothic" charset="0"/>
              </a:rPr>
              <a:t>internet link</a:t>
            </a:r>
            <a:r>
              <a:rPr lang="en-US" sz="1200" b="0" i="0" u="none" strike="noStrike" kern="1200" dirty="0">
                <a:solidFill>
                  <a:schemeClr val="tx1"/>
                </a:solidFill>
                <a:effectLst/>
                <a:latin typeface="Arial" charset="0"/>
                <a:ea typeface="MS PGothic" panose="020B0600070205080204" pitchFamily="34" charset="-128"/>
                <a:cs typeface="MS PGothic" charset="0"/>
              </a:rPr>
              <a:t>, which takes you right to world music related websites.</a:t>
            </a:r>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3</a:t>
            </a:r>
            <a:r>
              <a:rPr lang="en-US" dirty="0"/>
              <a:t>.</a:t>
            </a:r>
            <a:r>
              <a:rPr lang="en-US" sz="1200" b="0" i="0" u="none" strike="noStrike" kern="1200" dirty="0">
                <a:solidFill>
                  <a:schemeClr val="tx1"/>
                </a:solidFill>
                <a:effectLst/>
                <a:latin typeface="Arial" charset="0"/>
                <a:ea typeface="MS PGothic" panose="020B0600070205080204" pitchFamily="34" charset="-128"/>
                <a:cs typeface="MS PGothic" charset="0"/>
              </a:rPr>
              <a:t> Search </a:t>
            </a:r>
            <a:r>
              <a:rPr lang="en-US" sz="1200" b="1" i="0" u="none" strike="noStrike" kern="1200" dirty="0">
                <a:solidFill>
                  <a:schemeClr val="tx1"/>
                </a:solidFill>
                <a:effectLst/>
                <a:latin typeface="Arial" charset="0"/>
                <a:ea typeface="MS PGothic" panose="020B0600070205080204" pitchFamily="34" charset="-128"/>
                <a:cs typeface="MS PGothic" charset="0"/>
              </a:rPr>
              <a:t>reggae</a:t>
            </a:r>
            <a:r>
              <a:rPr lang="en-US" sz="1200" b="0" i="0" u="none" strike="noStrike" kern="1200" dirty="0">
                <a:solidFill>
                  <a:schemeClr val="tx1"/>
                </a:solidFill>
                <a:effectLst/>
                <a:latin typeface="Arial" charset="0"/>
                <a:ea typeface="MS PGothic" panose="020B0600070205080204" pitchFamily="34" charset="-128"/>
                <a:cs typeface="MS PGothic" charset="0"/>
              </a:rPr>
              <a:t>, see &gt; West Indies (including </a:t>
            </a:r>
            <a:r>
              <a:rPr lang="en-US" sz="1200" b="0" i="0" u="sng" strike="noStrike" kern="1200" dirty="0">
                <a:solidFill>
                  <a:schemeClr val="tx1"/>
                </a:solidFill>
                <a:effectLst/>
                <a:latin typeface="Arial" charset="0"/>
                <a:ea typeface="MS PGothic" panose="020B0600070205080204" pitchFamily="34" charset="-128"/>
                <a:cs typeface="MS PGothic" charset="0"/>
              </a:rPr>
              <a:t>Literature</a:t>
            </a:r>
            <a:r>
              <a:rPr lang="en-US" sz="1200" b="0" i="0" u="none" strike="noStrike" kern="1200" dirty="0">
                <a:solidFill>
                  <a:schemeClr val="tx1"/>
                </a:solidFill>
                <a:effectLst/>
                <a:latin typeface="Arial" charset="0"/>
                <a:ea typeface="MS PGothic" panose="020B0600070205080204" pitchFamily="34" charset="-128"/>
                <a:cs typeface="MS PGothic" charset="0"/>
              </a:rPr>
              <a:t>), perhaps look at &gt; “African American music” perspective (broader view on music created by people of African descent or exhibiting structural/conceptual features of African cultures in </a:t>
            </a:r>
            <a:r>
              <a:rPr lang="en-US" sz="1200" b="0" i="1" u="none" strike="noStrike" kern="1200" dirty="0">
                <a:solidFill>
                  <a:schemeClr val="tx1"/>
                </a:solidFill>
                <a:effectLst/>
                <a:latin typeface="Arial" charset="0"/>
                <a:ea typeface="MS PGothic" panose="020B0600070205080204" pitchFamily="34" charset="-128"/>
                <a:cs typeface="MS PGothic" charset="0"/>
              </a:rPr>
              <a:t>all</a:t>
            </a:r>
            <a:r>
              <a:rPr lang="en-US" sz="1200" b="0" i="0" u="none" strike="noStrike" kern="1200" dirty="0">
                <a:solidFill>
                  <a:schemeClr val="tx1"/>
                </a:solidFill>
                <a:effectLst/>
                <a:latin typeface="Arial" charset="0"/>
                <a:ea typeface="MS PGothic" panose="020B0600070205080204" pitchFamily="34" charset="-128"/>
                <a:cs typeface="MS PGothic" charset="0"/>
              </a:rPr>
              <a:t> of the New World rather than just the U.S.</a:t>
            </a:r>
            <a:br>
              <a:rPr lang="en-US" dirty="0"/>
            </a:br>
            <a:r>
              <a:rPr lang="en-US" sz="1200" b="0" i="0" u="none" strike="noStrike" kern="1200" dirty="0">
                <a:solidFill>
                  <a:schemeClr val="tx1"/>
                </a:solidFill>
                <a:effectLst/>
                <a:latin typeface="Arial" charset="0"/>
                <a:ea typeface="MS PGothic" panose="020B0600070205080204" pitchFamily="34" charset="-128"/>
                <a:cs typeface="MS PGothic" charset="0"/>
              </a:rPr>
              <a:t>4. </a:t>
            </a:r>
            <a:r>
              <a:rPr lang="en-US" sz="1200" b="1" i="0" u="none" strike="noStrike" kern="1200" dirty="0">
                <a:solidFill>
                  <a:schemeClr val="tx1"/>
                </a:solidFill>
                <a:effectLst/>
                <a:latin typeface="Arial" charset="0"/>
                <a:ea typeface="MS PGothic" panose="020B0600070205080204" pitchFamily="34" charset="-128"/>
                <a:cs typeface="MS PGothic" charset="0"/>
              </a:rPr>
              <a:t>Miles Davis</a:t>
            </a:r>
            <a:r>
              <a:rPr lang="en-US" sz="1200" b="0" i="0" u="none" strike="noStrike" kern="1200" dirty="0">
                <a:solidFill>
                  <a:schemeClr val="tx1"/>
                </a:solidFill>
                <a:effectLst/>
                <a:latin typeface="Arial" charset="0"/>
                <a:ea typeface="MS PGothic" panose="020B0600070205080204" pitchFamily="34" charset="-128"/>
                <a:cs typeface="MS PGothic" charset="0"/>
              </a:rPr>
              <a:t>: an unexpected reference to reggae; demonstrate </a:t>
            </a:r>
            <a:r>
              <a:rPr lang="en-US" sz="1200" b="0" i="0" u="sng" strike="noStrike" kern="1200" dirty="0">
                <a:solidFill>
                  <a:schemeClr val="tx1"/>
                </a:solidFill>
                <a:effectLst/>
                <a:latin typeface="Arial" charset="0"/>
                <a:ea typeface="MS PGothic" panose="020B0600070205080204" pitchFamily="34" charset="-128"/>
                <a:cs typeface="MS PGothic" charset="0"/>
              </a:rPr>
              <a:t>Discography, Transcriptions, and Filmography</a:t>
            </a:r>
            <a:r>
              <a:rPr lang="en-US" sz="1200" b="0" i="0" u="none" strike="noStrike" kern="1200" dirty="0">
                <a:solidFill>
                  <a:schemeClr val="tx1"/>
                </a:solidFill>
                <a:effectLst/>
                <a:latin typeface="Arial" charset="0"/>
                <a:ea typeface="MS PGothic" panose="020B0600070205080204" pitchFamily="34" charset="-128"/>
                <a:cs typeface="MS PGothic" charset="0"/>
              </a:rPr>
              <a:t>. See also the </a:t>
            </a:r>
            <a:r>
              <a:rPr lang="en-US" sz="1200" b="0" i="0" u="sng" strike="noStrike" kern="1200" dirty="0">
                <a:solidFill>
                  <a:schemeClr val="tx1"/>
                </a:solidFill>
                <a:effectLst/>
                <a:latin typeface="Arial" charset="0"/>
                <a:ea typeface="MS PGothic" panose="020B0600070205080204" pitchFamily="34" charset="-128"/>
                <a:cs typeface="MS PGothic" charset="0"/>
              </a:rPr>
              <a:t>Link to RILM Abstracts</a:t>
            </a:r>
            <a:r>
              <a:rPr lang="en-US" sz="1200" b="0" i="0" u="none" strike="noStrike" kern="1200" dirty="0">
                <a:solidFill>
                  <a:schemeClr val="tx1"/>
                </a:solidFill>
                <a:effectLst/>
                <a:latin typeface="Arial" charset="0"/>
                <a:ea typeface="MS PGothic" panose="020B0600070205080204" pitchFamily="34" charset="-128"/>
                <a:cs typeface="MS PGothic" charset="0"/>
              </a:rPr>
              <a:t> and </a:t>
            </a:r>
            <a:r>
              <a:rPr lang="en-US" sz="1200" b="0" i="0" u="sng" strike="noStrike" kern="1200" dirty="0">
                <a:solidFill>
                  <a:schemeClr val="tx1"/>
                </a:solidFill>
                <a:effectLst/>
                <a:latin typeface="Arial" charset="0"/>
                <a:ea typeface="MS PGothic" panose="020B0600070205080204" pitchFamily="34" charset="-128"/>
                <a:cs typeface="MS PGothic" charset="0"/>
              </a:rPr>
              <a:t>GND link</a:t>
            </a:r>
            <a:r>
              <a:rPr lang="en-US" sz="1200" b="0" i="0" u="none" strike="noStrike" kern="1200" dirty="0">
                <a:solidFill>
                  <a:schemeClr val="tx1"/>
                </a:solidFill>
                <a:effectLst/>
                <a:latin typeface="Arial" charset="0"/>
                <a:ea typeface="MS PGothic" panose="020B0600070205080204" pitchFamily="34" charset="-128"/>
                <a:cs typeface="MS PGothic" charset="0"/>
              </a:rPr>
              <a:t>.</a:t>
            </a:r>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5. Search </a:t>
            </a:r>
            <a:r>
              <a:rPr lang="en-US" sz="1200" b="1" i="0" u="none" strike="noStrike" kern="1200" dirty="0">
                <a:solidFill>
                  <a:schemeClr val="tx1"/>
                </a:solidFill>
                <a:effectLst/>
                <a:latin typeface="Arial" charset="0"/>
                <a:ea typeface="MS PGothic" panose="020B0600070205080204" pitchFamily="34" charset="-128"/>
                <a:cs typeface="MS PGothic" charset="0"/>
              </a:rPr>
              <a:t>Glenn Gould</a:t>
            </a:r>
            <a:r>
              <a:rPr lang="en-US" sz="1200" b="0" i="0" u="none" strike="noStrike" kern="1200" dirty="0">
                <a:solidFill>
                  <a:schemeClr val="tx1"/>
                </a:solidFill>
                <a:effectLst/>
                <a:latin typeface="Arial" charset="0"/>
                <a:ea typeface="MS PGothic" panose="020B0600070205080204" pitchFamily="34" charset="-128"/>
                <a:cs typeface="MS PGothic" charset="0"/>
              </a:rPr>
              <a:t>: go to Documents, see </a:t>
            </a:r>
            <a:r>
              <a:rPr lang="en-US" sz="1200" b="0" i="0" u="sng" strike="noStrike" kern="1200" dirty="0">
                <a:solidFill>
                  <a:schemeClr val="tx1"/>
                </a:solidFill>
                <a:effectLst/>
                <a:latin typeface="Arial" charset="0"/>
                <a:ea typeface="MS PGothic" panose="020B0600070205080204" pitchFamily="34" charset="-128"/>
                <a:cs typeface="MS PGothic" charset="0"/>
              </a:rPr>
              <a:t>list of online resources</a:t>
            </a:r>
            <a:r>
              <a:rPr lang="en-US" sz="1200" b="0" i="0" u="none" strike="noStrike" kern="1200" dirty="0">
                <a:solidFill>
                  <a:schemeClr val="tx1"/>
                </a:solidFill>
                <a:effectLst/>
                <a:latin typeface="Arial" charset="0"/>
                <a:ea typeface="MS PGothic" panose="020B0600070205080204" pitchFamily="34" charset="-128"/>
                <a:cs typeface="MS PGothic" charset="0"/>
              </a:rPr>
              <a:t> linked to specialty collections, see &gt; Works &gt; </a:t>
            </a:r>
            <a:r>
              <a:rPr lang="en-US" sz="1200" b="0" i="0" u="sng" strike="noStrike" kern="1200" dirty="0">
                <a:solidFill>
                  <a:schemeClr val="tx1"/>
                </a:solidFill>
                <a:effectLst/>
                <a:latin typeface="Arial" charset="0"/>
                <a:ea typeface="MS PGothic" panose="020B0600070205080204" pitchFamily="34" charset="-128"/>
                <a:cs typeface="MS PGothic" charset="0"/>
              </a:rPr>
              <a:t>Discography</a:t>
            </a:r>
            <a:r>
              <a:rPr lang="en-US" sz="1200" b="0" i="0" u="none" strike="noStrike" kern="1200" dirty="0">
                <a:solidFill>
                  <a:schemeClr val="tx1"/>
                </a:solidFill>
                <a:effectLst/>
                <a:latin typeface="Arial" charset="0"/>
                <a:ea typeface="MS PGothic" panose="020B0600070205080204" pitchFamily="34" charset="-128"/>
                <a:cs typeface="MS PGothic" charset="0"/>
              </a:rPr>
              <a:t>, including </a:t>
            </a:r>
            <a:r>
              <a:rPr lang="en-US" sz="1200" b="0" i="0" u="sng" strike="noStrike" kern="1200" dirty="0">
                <a:solidFill>
                  <a:schemeClr val="tx1"/>
                </a:solidFill>
                <a:effectLst/>
                <a:latin typeface="Arial" charset="0"/>
                <a:ea typeface="MS PGothic" panose="020B0600070205080204" pitchFamily="34" charset="-128"/>
                <a:cs typeface="MS PGothic" charset="0"/>
              </a:rPr>
              <a:t>link to online discography</a:t>
            </a:r>
            <a:r>
              <a:rPr lang="en-US" sz="1200" b="0" i="0" u="none" strike="noStrike" kern="1200" dirty="0">
                <a:solidFill>
                  <a:schemeClr val="tx1"/>
                </a:solidFill>
                <a:effectLst/>
                <a:latin typeface="Arial" charset="0"/>
                <a:ea typeface="MS PGothic" panose="020B0600070205080204" pitchFamily="34" charset="-128"/>
                <a:cs typeface="MS PGothic" charset="0"/>
              </a:rPr>
              <a:t> at the bottom of the list. </a:t>
            </a:r>
          </a:p>
          <a:p>
            <a:pPr rtl="0" fontAlgn="base">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6. Search: </a:t>
            </a:r>
            <a:r>
              <a:rPr lang="en-US" sz="1200" b="1" i="0" u="none" strike="noStrike" kern="1200" dirty="0">
                <a:solidFill>
                  <a:schemeClr val="tx1"/>
                </a:solidFill>
                <a:effectLst/>
                <a:latin typeface="Arial" charset="0"/>
                <a:ea typeface="MS PGothic" panose="020B0600070205080204" pitchFamily="34" charset="-128"/>
                <a:cs typeface="MS PGothic" charset="0"/>
              </a:rPr>
              <a:t>Pierre Boulez</a:t>
            </a:r>
            <a:r>
              <a:rPr lang="en-US" sz="1200" b="0" i="0" u="none" strike="noStrike" kern="1200" dirty="0">
                <a:solidFill>
                  <a:schemeClr val="tx1"/>
                </a:solidFill>
                <a:effectLst/>
                <a:latin typeface="Arial" charset="0"/>
                <a:ea typeface="MS PGothic" panose="020B0600070205080204" pitchFamily="34" charset="-128"/>
                <a:cs typeface="MS PGothic" charset="0"/>
              </a:rPr>
              <a:t> and look at the different </a:t>
            </a:r>
            <a:r>
              <a:rPr lang="en-US" sz="1200" b="0" i="0" u="sng" strike="noStrike" kern="1200" dirty="0">
                <a:solidFill>
                  <a:schemeClr val="tx1"/>
                </a:solidFill>
                <a:effectLst/>
                <a:latin typeface="Arial" charset="0"/>
                <a:ea typeface="MS PGothic" panose="020B0600070205080204" pitchFamily="34" charset="-128"/>
                <a:cs typeface="MS PGothic" charset="0"/>
              </a:rPr>
              <a:t>Article Versions</a:t>
            </a:r>
            <a:r>
              <a:rPr lang="en-US" sz="1200" b="0" i="0" u="none" strike="noStrike" kern="1200" dirty="0">
                <a:solidFill>
                  <a:schemeClr val="tx1"/>
                </a:solidFill>
                <a:effectLst/>
                <a:latin typeface="Arial" charset="0"/>
                <a:ea typeface="MS PGothic" panose="020B0600070205080204" pitchFamily="34" charset="-128"/>
                <a:cs typeface="MS PGothic" charset="0"/>
              </a:rPr>
              <a:t>, which can show how thinking on a certain topic has evolved, also good listing of Boulez’s writings and interviews &gt; E I–III</a:t>
            </a:r>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7. Search: </a:t>
            </a:r>
            <a:r>
              <a:rPr lang="en-US" sz="1200" b="1" i="0" u="none" strike="noStrike" kern="1200" dirty="0" err="1">
                <a:solidFill>
                  <a:schemeClr val="tx1"/>
                </a:solidFill>
                <a:effectLst/>
                <a:latin typeface="Arial" charset="0"/>
                <a:ea typeface="MS PGothic" panose="020B0600070205080204" pitchFamily="34" charset="-128"/>
                <a:cs typeface="MS PGothic" charset="0"/>
              </a:rPr>
              <a:t>Drehorgel</a:t>
            </a:r>
            <a:r>
              <a:rPr lang="en-US" sz="1200" b="0" i="0" u="none" strike="noStrike" kern="1200" dirty="0">
                <a:solidFill>
                  <a:schemeClr val="tx1"/>
                </a:solidFill>
                <a:effectLst/>
                <a:latin typeface="Arial" charset="0"/>
                <a:ea typeface="MS PGothic" panose="020B0600070205080204" pitchFamily="34" charset="-128"/>
                <a:cs typeface="MS PGothic" charset="0"/>
              </a:rPr>
              <a:t>:     </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err="1">
                <a:solidFill>
                  <a:schemeClr val="tx1"/>
                </a:solidFill>
                <a:effectLst/>
                <a:latin typeface="Arial" charset="0"/>
                <a:ea typeface="MS PGothic" panose="020B0600070205080204" pitchFamily="34" charset="-128"/>
                <a:cs typeface="MS PGothic" charset="0"/>
              </a:rPr>
              <a:t>Drehorgel</a:t>
            </a:r>
            <a:r>
              <a:rPr lang="en-US" sz="1200" b="0" i="0" u="none" strike="noStrike" kern="1200" dirty="0">
                <a:solidFill>
                  <a:schemeClr val="tx1"/>
                </a:solidFill>
                <a:effectLst/>
                <a:latin typeface="Arial" charset="0"/>
                <a:ea typeface="MS PGothic" panose="020B0600070205080204" pitchFamily="34" charset="-128"/>
                <a:cs typeface="MS PGothic" charset="0"/>
              </a:rPr>
              <a:t> &gt; Die </a:t>
            </a:r>
            <a:r>
              <a:rPr lang="en-US" sz="1200" b="0" i="0" u="none" strike="noStrike" kern="1200" dirty="0" err="1">
                <a:solidFill>
                  <a:schemeClr val="tx1"/>
                </a:solidFill>
                <a:effectLst/>
                <a:latin typeface="Arial" charset="0"/>
                <a:ea typeface="MS PGothic" panose="020B0600070205080204" pitchFamily="34" charset="-128"/>
                <a:cs typeface="MS PGothic" charset="0"/>
              </a:rPr>
              <a:t>musikalische</a:t>
            </a:r>
            <a:r>
              <a:rPr lang="en-US" sz="1200" b="0" i="0" u="none" strike="noStrike" kern="1200" dirty="0">
                <a:solidFill>
                  <a:schemeClr val="tx1"/>
                </a:solidFill>
                <a:effectLst/>
                <a:latin typeface="Arial" charset="0"/>
                <a:ea typeface="MS PGothic" panose="020B0600070205080204" pitchFamily="34" charset="-128"/>
                <a:cs typeface="MS PGothic" charset="0"/>
              </a:rPr>
              <a:t> und </a:t>
            </a:r>
            <a:r>
              <a:rPr lang="en-US" sz="1200" b="0" i="0" u="none" strike="noStrike" kern="1200" dirty="0" err="1">
                <a:solidFill>
                  <a:schemeClr val="tx1"/>
                </a:solidFill>
                <a:effectLst/>
                <a:latin typeface="Arial" charset="0"/>
                <a:ea typeface="MS PGothic" panose="020B0600070205080204" pitchFamily="34" charset="-128"/>
                <a:cs typeface="MS PGothic" charset="0"/>
              </a:rPr>
              <a:t>soziale</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Bedeutung</a:t>
            </a:r>
            <a:r>
              <a:rPr lang="en-US" sz="1200" b="0" i="0" u="none" strike="noStrike" kern="1200" dirty="0">
                <a:solidFill>
                  <a:schemeClr val="tx1"/>
                </a:solidFill>
                <a:effectLst/>
                <a:latin typeface="Arial" charset="0"/>
                <a:ea typeface="MS PGothic" panose="020B0600070205080204" pitchFamily="34" charset="-128"/>
                <a:cs typeface="MS PGothic" charset="0"/>
              </a:rPr>
              <a:t> der </a:t>
            </a:r>
            <a:r>
              <a:rPr lang="en-US" sz="1200" b="0" i="0" u="none" strike="noStrike" kern="1200" dirty="0" err="1">
                <a:solidFill>
                  <a:schemeClr val="tx1"/>
                </a:solidFill>
                <a:effectLst/>
                <a:latin typeface="Arial" charset="0"/>
                <a:ea typeface="MS PGothic" panose="020B0600070205080204" pitchFamily="34" charset="-128"/>
                <a:cs typeface="MS PGothic" charset="0"/>
              </a:rPr>
              <a:t>Drehorgel</a:t>
            </a:r>
            <a:r>
              <a:rPr lang="en-US" sz="1200" b="0" i="0" u="none" strike="noStrike" kern="1200" dirty="0">
                <a:solidFill>
                  <a:schemeClr val="tx1"/>
                </a:solidFill>
                <a:effectLst/>
                <a:latin typeface="Arial" charset="0"/>
                <a:ea typeface="MS PGothic" panose="020B0600070205080204" pitchFamily="34" charset="-128"/>
                <a:cs typeface="MS PGothic" charset="0"/>
              </a:rPr>
              <a:t>. </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a:solidFill>
                  <a:schemeClr val="tx1"/>
                </a:solidFill>
                <a:effectLst/>
                <a:latin typeface="Arial" charset="0"/>
                <a:ea typeface="MS PGothic" panose="020B0600070205080204" pitchFamily="34" charset="-128"/>
                <a:cs typeface="MS PGothic" charset="0"/>
              </a:rPr>
              <a:t>Scan the </a:t>
            </a:r>
            <a:r>
              <a:rPr lang="en-US" sz="1200" b="0" i="0" u="sng" strike="noStrike" kern="1200" dirty="0" err="1">
                <a:solidFill>
                  <a:schemeClr val="tx1"/>
                </a:solidFill>
                <a:effectLst/>
                <a:latin typeface="Arial" charset="0"/>
                <a:ea typeface="MS PGothic" panose="020B0600070205080204" pitchFamily="34" charset="-128"/>
                <a:cs typeface="MS PGothic" charset="0"/>
              </a:rPr>
              <a:t>Literatur</a:t>
            </a:r>
            <a:r>
              <a:rPr lang="en-US" sz="1200" b="0" i="0" u="none" strike="noStrike" kern="1200" dirty="0">
                <a:solidFill>
                  <a:schemeClr val="tx1"/>
                </a:solidFill>
                <a:effectLst/>
                <a:latin typeface="Arial" charset="0"/>
                <a:ea typeface="MS PGothic" panose="020B0600070205080204" pitchFamily="34" charset="-128"/>
                <a:cs typeface="MS PGothic" charset="0"/>
              </a:rPr>
              <a:t>, is there any more specific information on the instrument's social history in Germany? Yes, search </a:t>
            </a:r>
            <a:r>
              <a:rPr lang="en-US" sz="1200" b="0" i="0" u="sng" strike="noStrike" kern="1200" dirty="0">
                <a:solidFill>
                  <a:schemeClr val="tx1"/>
                </a:solidFill>
                <a:effectLst/>
                <a:latin typeface="Arial" charset="0"/>
                <a:ea typeface="MS PGothic" panose="020B0600070205080204" pitchFamily="34" charset="-128"/>
                <a:cs typeface="MS PGothic" charset="0"/>
              </a:rPr>
              <a:t>RILM Abstracts link</a:t>
            </a:r>
            <a:r>
              <a:rPr lang="en-US" sz="1200" b="0" i="0" u="none" strike="noStrike" kern="1200" dirty="0">
                <a:solidFill>
                  <a:schemeClr val="tx1"/>
                </a:solidFill>
                <a:effectLst/>
                <a:latin typeface="Arial" charset="0"/>
                <a:ea typeface="MS PGothic" panose="020B0600070205080204" pitchFamily="34" charset="-128"/>
                <a:cs typeface="MS PGothic" charset="0"/>
              </a:rPr>
              <a:t> &gt; barrel organ (+ [Germany]). A comparable Google.de search [</a:t>
            </a:r>
            <a:r>
              <a:rPr lang="en-US" sz="1200" b="0" i="0" u="none" strike="noStrike" kern="1200" dirty="0" err="1">
                <a:solidFill>
                  <a:schemeClr val="tx1"/>
                </a:solidFill>
                <a:effectLst/>
                <a:latin typeface="Arial" charset="0"/>
                <a:ea typeface="MS PGothic" panose="020B0600070205080204" pitchFamily="34" charset="-128"/>
                <a:cs typeface="MS PGothic" charset="0"/>
              </a:rPr>
              <a:t>Drehorgel</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Sozialgeschichte</a:t>
            </a:r>
            <a:r>
              <a:rPr lang="en-US" sz="1200" b="0" i="0" u="none" strike="noStrike" kern="1200" dirty="0">
                <a:solidFill>
                  <a:schemeClr val="tx1"/>
                </a:solidFill>
                <a:effectLst/>
                <a:latin typeface="Arial" charset="0"/>
                <a:ea typeface="MS PGothic" panose="020B0600070205080204" pitchFamily="34" charset="-128"/>
                <a:cs typeface="MS PGothic" charset="0"/>
              </a:rPr>
              <a:t>] does not lead to any scholarly literature, incl. within </a:t>
            </a:r>
            <a:r>
              <a:rPr lang="en-US" sz="1200" b="0" i="0" u="none" strike="noStrike" kern="1200" dirty="0" err="1">
                <a:solidFill>
                  <a:schemeClr val="tx1"/>
                </a:solidFill>
                <a:effectLst/>
                <a:latin typeface="Arial" charset="0"/>
                <a:ea typeface="MS PGothic" panose="020B0600070205080204" pitchFamily="34" charset="-128"/>
                <a:cs typeface="MS PGothic" charset="0"/>
              </a:rPr>
              <a:t>Bücher</a:t>
            </a:r>
            <a:r>
              <a:rPr lang="en-US" sz="1200" b="0" i="0" u="none" strike="noStrike" kern="1200" dirty="0">
                <a:solidFill>
                  <a:schemeClr val="tx1"/>
                </a:solidFill>
                <a:effectLst/>
                <a:latin typeface="Arial" charset="0"/>
                <a:ea typeface="MS PGothic" panose="020B0600070205080204" pitchFamily="34" charset="-128"/>
                <a:cs typeface="MS PGothic" charset="0"/>
              </a:rPr>
              <a:t>.</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a:solidFill>
                  <a:schemeClr val="tx1"/>
                </a:solidFill>
                <a:effectLst/>
                <a:latin typeface="Arial" charset="0"/>
                <a:ea typeface="MS PGothic" panose="020B0600070205080204" pitchFamily="34" charset="-128"/>
                <a:cs typeface="MS PGothic" charset="0"/>
              </a:rPr>
              <a:t>8. Interested in music and public spaces and how commerce and (background) music interact? Search </a:t>
            </a:r>
            <a:r>
              <a:rPr lang="en-US" sz="1200" b="1" i="0" u="none" strike="noStrike" kern="1200" dirty="0" err="1">
                <a:solidFill>
                  <a:schemeClr val="tx1"/>
                </a:solidFill>
                <a:effectLst/>
                <a:latin typeface="Arial" charset="0"/>
                <a:ea typeface="MS PGothic" panose="020B0600070205080204" pitchFamily="34" charset="-128"/>
                <a:cs typeface="MS PGothic" charset="0"/>
              </a:rPr>
              <a:t>Psychologie</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Musikpsychologie</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Angewandte</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Musikpsychologie</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Funktionelle</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a:t>
            </a:r>
            <a:r>
              <a:rPr lang="en-US" sz="1200" b="0" i="0" u="none" strike="noStrike" kern="1200" dirty="0">
                <a:solidFill>
                  <a:schemeClr val="tx1"/>
                </a:solidFill>
                <a:effectLst/>
                <a:latin typeface="Arial" charset="0"/>
                <a:ea typeface="MS PGothic" panose="020B0600070205080204" pitchFamily="34" charset="-128"/>
                <a:cs typeface="MS PGothic" charset="0"/>
              </a:rPr>
              <a:t> in </a:t>
            </a:r>
            <a:r>
              <a:rPr lang="en-US" sz="1200" b="0" i="0" u="none" strike="noStrike" kern="1200" dirty="0" err="1">
                <a:solidFill>
                  <a:schemeClr val="tx1"/>
                </a:solidFill>
                <a:effectLst/>
                <a:latin typeface="Arial" charset="0"/>
                <a:ea typeface="MS PGothic" panose="020B0600070205080204" pitchFamily="34" charset="-128"/>
                <a:cs typeface="MS PGothic" charset="0"/>
              </a:rPr>
              <a:t>Kaufhäusern</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a:solidFill>
                  <a:schemeClr val="tx1"/>
                </a:solidFill>
                <a:effectLst/>
                <a:latin typeface="Arial" charset="0"/>
                <a:ea typeface="MS PGothic" panose="020B0600070205080204" pitchFamily="34" charset="-128"/>
                <a:cs typeface="MS PGothic" charset="0"/>
              </a:rPr>
              <a:t>A lot of information and references here, or browse </a:t>
            </a:r>
            <a:r>
              <a:rPr lang="en-US" sz="1200" b="0" i="0" u="sng" strike="noStrike" kern="1200" dirty="0">
                <a:solidFill>
                  <a:schemeClr val="tx1"/>
                </a:solidFill>
                <a:effectLst/>
                <a:latin typeface="Arial" charset="0"/>
                <a:ea typeface="MS PGothic" panose="020B0600070205080204" pitchFamily="34" charset="-128"/>
                <a:cs typeface="MS PGothic" charset="0"/>
              </a:rPr>
              <a:t>Related Content</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Musiksoziologie</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Problemfelder</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Interaktion</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Kommunikation</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Kommunikationsstrukturen</a:t>
            </a:r>
            <a:r>
              <a:rPr lang="en-US" sz="1200" b="0" i="0" u="none" strike="noStrike" kern="1200" dirty="0">
                <a:solidFill>
                  <a:schemeClr val="tx1"/>
                </a:solidFill>
                <a:effectLst/>
                <a:latin typeface="Arial" charset="0"/>
                <a:ea typeface="MS PGothic" panose="020B0600070205080204" pitchFamily="34" charset="-128"/>
                <a:cs typeface="MS PGothic" charset="0"/>
              </a:rPr>
              <a:t> </a:t>
            </a:r>
          </a:p>
          <a:p>
            <a:pPr rtl="0">
              <a:spcBef>
                <a:spcPts val="0"/>
              </a:spcBef>
            </a:pPr>
            <a:r>
              <a:rPr lang="en-US" dirty="0"/>
              <a:t>9. </a:t>
            </a:r>
            <a:r>
              <a:rPr lang="en-US" sz="1200" b="0" i="0" u="none" strike="noStrike" kern="1200" dirty="0">
                <a:solidFill>
                  <a:schemeClr val="tx1"/>
                </a:solidFill>
                <a:effectLst/>
                <a:latin typeface="Arial" charset="0"/>
                <a:ea typeface="MS PGothic" panose="020B0600070205080204" pitchFamily="34" charset="-128"/>
                <a:cs typeface="MS PGothic" charset="0"/>
              </a:rPr>
              <a:t>If you want to play a piece by </a:t>
            </a:r>
            <a:r>
              <a:rPr lang="en-US" sz="1200" b="0" i="0" u="none" strike="noStrike" kern="1200" dirty="0" err="1">
                <a:solidFill>
                  <a:schemeClr val="tx1"/>
                </a:solidFill>
                <a:effectLst/>
                <a:latin typeface="Arial" charset="0"/>
                <a:ea typeface="MS PGothic" panose="020B0600070205080204" pitchFamily="34" charset="-128"/>
                <a:cs typeface="MS PGothic" charset="0"/>
              </a:rPr>
              <a:t>Bottesini</a:t>
            </a:r>
            <a:r>
              <a:rPr lang="en-US" sz="1200" b="0" i="0" u="none" strike="noStrike" kern="1200" dirty="0">
                <a:solidFill>
                  <a:schemeClr val="tx1"/>
                </a:solidFill>
                <a:effectLst/>
                <a:latin typeface="Arial" charset="0"/>
                <a:ea typeface="MS PGothic" panose="020B0600070205080204" pitchFamily="34" charset="-128"/>
                <a:cs typeface="MS PGothic" charset="0"/>
              </a:rPr>
              <a:t>, but not the famous concerto, what other works for double bass did he write? Search </a:t>
            </a:r>
            <a:r>
              <a:rPr lang="en-US" sz="1200" b="1" i="0" u="none" strike="noStrike" kern="1200" dirty="0" err="1">
                <a:solidFill>
                  <a:schemeClr val="tx1"/>
                </a:solidFill>
                <a:effectLst/>
                <a:latin typeface="Arial" charset="0"/>
                <a:ea typeface="MS PGothic" panose="020B0600070205080204" pitchFamily="34" charset="-128"/>
                <a:cs typeface="MS PGothic" charset="0"/>
              </a:rPr>
              <a:t>Bottesini</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Bottesini</a:t>
            </a:r>
            <a:r>
              <a:rPr lang="en-US" sz="1200" b="0" i="0" u="none" strike="noStrike" kern="1200" dirty="0">
                <a:solidFill>
                  <a:schemeClr val="tx1"/>
                </a:solidFill>
                <a:effectLst/>
                <a:latin typeface="Arial" charset="0"/>
                <a:ea typeface="MS PGothic" panose="020B0600070205080204" pitchFamily="34" charset="-128"/>
                <a:cs typeface="MS PGothic" charset="0"/>
              </a:rPr>
              <a:t>, Giovanni &gt; Werke &gt; </a:t>
            </a:r>
            <a:r>
              <a:rPr lang="en-US" sz="1200" b="0" i="0" u="none" strike="noStrike" kern="1200" dirty="0" err="1">
                <a:solidFill>
                  <a:schemeClr val="tx1"/>
                </a:solidFill>
                <a:effectLst/>
                <a:latin typeface="Arial" charset="0"/>
                <a:ea typeface="MS PGothic" panose="020B0600070205080204" pitchFamily="34" charset="-128"/>
                <a:cs typeface="MS PGothic" charset="0"/>
              </a:rPr>
              <a:t>Instrumentalmusik</a:t>
            </a:r>
            <a:r>
              <a:rPr lang="en-US" sz="1200" b="0" i="0" u="none" strike="noStrike" kern="1200" dirty="0">
                <a:solidFill>
                  <a:schemeClr val="tx1"/>
                </a:solidFill>
                <a:effectLst/>
                <a:latin typeface="Arial" charset="0"/>
                <a:ea typeface="MS PGothic" panose="020B0600070205080204" pitchFamily="34" charset="-128"/>
                <a:cs typeface="MS PGothic" charset="0"/>
              </a:rPr>
              <a:t> &gt; Werke </a:t>
            </a:r>
            <a:r>
              <a:rPr lang="en-US" sz="1200" b="0" i="0" u="none" strike="noStrike" kern="1200" dirty="0" err="1">
                <a:solidFill>
                  <a:schemeClr val="tx1"/>
                </a:solidFill>
                <a:effectLst/>
                <a:latin typeface="Arial" charset="0"/>
                <a:ea typeface="MS PGothic" panose="020B0600070205080204" pitchFamily="34" charset="-128"/>
                <a:cs typeface="MS PGothic" charset="0"/>
              </a:rPr>
              <a:t>für</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Kb</a:t>
            </a:r>
            <a:r>
              <a:rPr lang="en-US" sz="1200" b="0" i="0" u="none" strike="noStrike" kern="1200" dirty="0">
                <a:solidFill>
                  <a:schemeClr val="tx1"/>
                </a:solidFill>
                <a:effectLst/>
                <a:latin typeface="Arial" charset="0"/>
                <a:ea typeface="MS PGothic" panose="020B0600070205080204" pitchFamily="34" charset="-128"/>
                <a:cs typeface="MS PGothic" charset="0"/>
              </a:rPr>
              <a:t>. und Orch. Are these available with piano accompaniment, and is there any bibliographic information? (Internet searches are often unhelpful in relation to printed music.)</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a:solidFill>
                  <a:schemeClr val="tx1"/>
                </a:solidFill>
                <a:effectLst/>
                <a:latin typeface="Arial" charset="0"/>
                <a:ea typeface="MS PGothic" panose="020B0600070205080204" pitchFamily="34" charset="-128"/>
                <a:cs typeface="MS PGothic" charset="0"/>
              </a:rPr>
              <a:t>&lt; </a:t>
            </a:r>
            <a:r>
              <a:rPr lang="en-US" sz="1200" b="0" i="0" u="sng" strike="noStrike" kern="1200" dirty="0" err="1">
                <a:solidFill>
                  <a:schemeClr val="tx1"/>
                </a:solidFill>
                <a:effectLst/>
                <a:latin typeface="Arial" charset="0"/>
                <a:ea typeface="MS PGothic" panose="020B0600070205080204" pitchFamily="34" charset="-128"/>
                <a:cs typeface="MS PGothic" charset="0"/>
              </a:rPr>
              <a:t>Ausgaben</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Für</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Kontrabaß</a:t>
            </a:r>
            <a:r>
              <a:rPr lang="en-US" sz="1200" b="0" i="0" u="none" strike="noStrike" kern="1200" dirty="0">
                <a:solidFill>
                  <a:schemeClr val="tx1"/>
                </a:solidFill>
                <a:effectLst/>
                <a:latin typeface="Arial" charset="0"/>
                <a:ea typeface="MS PGothic" panose="020B0600070205080204" pitchFamily="34" charset="-128"/>
                <a:cs typeface="MS PGothic" charset="0"/>
              </a:rPr>
              <a:t> und </a:t>
            </a:r>
            <a:r>
              <a:rPr lang="en-US" sz="1200" b="0" i="0" u="none" strike="noStrike" kern="1200" dirty="0" err="1">
                <a:solidFill>
                  <a:schemeClr val="tx1"/>
                </a:solidFill>
                <a:effectLst/>
                <a:latin typeface="Arial" charset="0"/>
                <a:ea typeface="MS PGothic" panose="020B0600070205080204" pitchFamily="34" charset="-128"/>
                <a:cs typeface="MS PGothic" charset="0"/>
              </a:rPr>
              <a:t>Klavier</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a:solidFill>
                  <a:schemeClr val="tx1"/>
                </a:solidFill>
                <a:effectLst/>
                <a:latin typeface="Arial" charset="0"/>
                <a:ea typeface="MS PGothic" panose="020B0600070205080204" pitchFamily="34" charset="-128"/>
                <a:cs typeface="MS PGothic" charset="0"/>
              </a:rPr>
              <a:t>10. For research on Nazism to gain a better understanding of the role that music played in relation to politics. Search </a:t>
            </a:r>
            <a:r>
              <a:rPr lang="en-US" sz="1200" b="1" i="0" u="none" strike="noStrike" kern="1200" dirty="0" err="1">
                <a:solidFill>
                  <a:schemeClr val="tx1"/>
                </a:solidFill>
                <a:effectLst/>
                <a:latin typeface="Arial" charset="0"/>
                <a:ea typeface="MS PGothic" panose="020B0600070205080204" pitchFamily="34" charset="-128"/>
                <a:cs typeface="MS PGothic" charset="0"/>
              </a:rPr>
              <a:t>Nationalsozialismus</a:t>
            </a:r>
            <a:r>
              <a:rPr lang="en-US" sz="1200" b="1"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Nationalsozialismus</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Grundlinien</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nationalsozialistischer</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Musikpolitik</a:t>
            </a:r>
            <a:r>
              <a:rPr lang="en-US" sz="1200" b="0" i="0" u="none" strike="noStrike" kern="1200" dirty="0">
                <a:solidFill>
                  <a:schemeClr val="tx1"/>
                </a:solidFill>
                <a:effectLst/>
                <a:latin typeface="Arial" charset="0"/>
                <a:ea typeface="MS PGothic" panose="020B0600070205080204" pitchFamily="34" charset="-128"/>
                <a:cs typeface="MS PGothic" charset="0"/>
              </a:rPr>
              <a:t> &gt; Die </a:t>
            </a:r>
            <a:r>
              <a:rPr lang="en-US" sz="1200" b="0" i="0" u="none" strike="noStrike" kern="1200" dirty="0" err="1">
                <a:solidFill>
                  <a:schemeClr val="tx1"/>
                </a:solidFill>
                <a:effectLst/>
                <a:latin typeface="Arial" charset="0"/>
                <a:ea typeface="MS PGothic" panose="020B0600070205080204" pitchFamily="34" charset="-128"/>
                <a:cs typeface="MS PGothic" charset="0"/>
              </a:rPr>
              <a:t>Politik</a:t>
            </a:r>
            <a:r>
              <a:rPr lang="en-US" sz="1200" b="0" i="0" u="none" strike="noStrike" kern="1200" dirty="0">
                <a:solidFill>
                  <a:schemeClr val="tx1"/>
                </a:solidFill>
                <a:effectLst/>
                <a:latin typeface="Arial" charset="0"/>
                <a:ea typeface="MS PGothic" panose="020B0600070205080204" pitchFamily="34" charset="-128"/>
                <a:cs typeface="MS PGothic" charset="0"/>
              </a:rPr>
              <a:t> der </a:t>
            </a:r>
            <a:r>
              <a:rPr lang="en-US" sz="1200" b="0" i="0" u="none" strike="noStrike" kern="1200" dirty="0" err="1">
                <a:solidFill>
                  <a:schemeClr val="tx1"/>
                </a:solidFill>
                <a:effectLst/>
                <a:latin typeface="Arial" charset="0"/>
                <a:ea typeface="MS PGothic" panose="020B0600070205080204" pitchFamily="34" charset="-128"/>
                <a:cs typeface="MS PGothic" charset="0"/>
              </a:rPr>
              <a:t>Ästhetisierung</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a:solidFill>
                  <a:schemeClr val="tx1"/>
                </a:solidFill>
                <a:effectLst/>
                <a:latin typeface="Arial" charset="0"/>
                <a:ea typeface="MS PGothic" panose="020B0600070205080204" pitchFamily="34" charset="-128"/>
                <a:cs typeface="MS PGothic" charset="0"/>
              </a:rPr>
              <a:t>A lot of information and references here, where can I find more?</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sng" strike="noStrike" kern="1200" dirty="0" err="1">
                <a:solidFill>
                  <a:schemeClr val="tx1"/>
                </a:solidFill>
                <a:effectLst/>
                <a:latin typeface="Arial" charset="0"/>
                <a:ea typeface="MS PGothic" panose="020B0600070205080204" pitchFamily="34" charset="-128"/>
                <a:cs typeface="MS PGothic" charset="0"/>
              </a:rPr>
              <a:t>Literatur</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Spezielle</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Untersuchungen</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zur</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im</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Nationalsozialismus</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a:solidFill>
                  <a:schemeClr val="tx1"/>
                </a:solidFill>
                <a:effectLst/>
                <a:latin typeface="Arial" charset="0"/>
                <a:ea typeface="MS PGothic" panose="020B0600070205080204" pitchFamily="34" charset="-128"/>
                <a:cs typeface="MS PGothic" charset="0"/>
              </a:rPr>
              <a:t>11. </a:t>
            </a:r>
            <a:r>
              <a:rPr lang="en-US" dirty="0"/>
              <a:t>I</a:t>
            </a:r>
            <a:r>
              <a:rPr lang="en-US" sz="1200" b="0" i="0" u="none" strike="noStrike" kern="1200" dirty="0">
                <a:solidFill>
                  <a:schemeClr val="tx1"/>
                </a:solidFill>
                <a:effectLst/>
                <a:latin typeface="Arial" charset="0"/>
                <a:ea typeface="MS PGothic" panose="020B0600070205080204" pitchFamily="34" charset="-128"/>
                <a:cs typeface="MS PGothic" charset="0"/>
              </a:rPr>
              <a:t>nterested in electronic music in Italy in the 20th century</a:t>
            </a:r>
            <a:r>
              <a:rPr lang="en-US" dirty="0"/>
              <a:t>? </a:t>
            </a:r>
            <a:r>
              <a:rPr lang="en-US" sz="1200" b="0" i="0" u="none" strike="noStrike" kern="1200" dirty="0">
                <a:solidFill>
                  <a:schemeClr val="tx1"/>
                </a:solidFill>
                <a:effectLst/>
                <a:latin typeface="Arial" charset="0"/>
                <a:ea typeface="MS PGothic" panose="020B0600070205080204" pitchFamily="34" charset="-128"/>
                <a:cs typeface="MS PGothic" charset="0"/>
              </a:rPr>
              <a:t>Search </a:t>
            </a:r>
            <a:r>
              <a:rPr lang="en-US" sz="1200" b="1" i="0" u="none" strike="noStrike" kern="1200" dirty="0" err="1">
                <a:solidFill>
                  <a:schemeClr val="tx1"/>
                </a:solidFill>
                <a:effectLst/>
                <a:latin typeface="Arial" charset="0"/>
                <a:ea typeface="MS PGothic" panose="020B0600070205080204" pitchFamily="34" charset="-128"/>
                <a:cs typeface="MS PGothic" charset="0"/>
              </a:rPr>
              <a:t>elektronische</a:t>
            </a:r>
            <a:r>
              <a:rPr lang="en-US" sz="1200" b="1" i="0" u="none" strike="noStrike" kern="1200" dirty="0">
                <a:solidFill>
                  <a:schemeClr val="tx1"/>
                </a:solidFill>
                <a:effectLst/>
                <a:latin typeface="Arial" charset="0"/>
                <a:ea typeface="MS PGothic" panose="020B0600070205080204" pitchFamily="34" charset="-128"/>
                <a:cs typeface="MS PGothic" charset="0"/>
              </a:rPr>
              <a:t> </a:t>
            </a:r>
            <a:r>
              <a:rPr lang="en-US" sz="1200" b="1" i="0" u="none" strike="noStrike" kern="1200" dirty="0" err="1">
                <a:solidFill>
                  <a:schemeClr val="tx1"/>
                </a:solidFill>
                <a:effectLst/>
                <a:latin typeface="Arial" charset="0"/>
                <a:ea typeface="MS PGothic" panose="020B0600070205080204" pitchFamily="34" charset="-128"/>
                <a:cs typeface="MS PGothic" charset="0"/>
              </a:rPr>
              <a:t>Musik</a:t>
            </a:r>
            <a:r>
              <a:rPr lang="en-US" sz="1200" b="1" i="0" u="none" strike="noStrike" kern="1200" dirty="0">
                <a:solidFill>
                  <a:schemeClr val="tx1"/>
                </a:solidFill>
                <a:effectLst/>
                <a:latin typeface="Arial" charset="0"/>
                <a:ea typeface="MS PGothic" panose="020B0600070205080204" pitchFamily="34" charset="-128"/>
                <a:cs typeface="MS PGothic" charset="0"/>
              </a:rPr>
              <a:t> </a:t>
            </a:r>
            <a:r>
              <a:rPr lang="en-US" sz="1200" b="1" i="0" u="none" strike="noStrike" kern="1200" dirty="0" err="1">
                <a:solidFill>
                  <a:schemeClr val="tx1"/>
                </a:solidFill>
                <a:effectLst/>
                <a:latin typeface="Arial" charset="0"/>
                <a:ea typeface="MS PGothic" panose="020B0600070205080204" pitchFamily="34" charset="-128"/>
                <a:cs typeface="MS PGothic" charset="0"/>
              </a:rPr>
              <a:t>Italien</a:t>
            </a:r>
            <a:r>
              <a:rPr lang="en-US" b="1" dirty="0"/>
              <a:t>: </a:t>
            </a:r>
            <a:r>
              <a:rPr lang="en-US" sz="1200" b="0" i="0" u="none" strike="noStrike" kern="1200" dirty="0" err="1">
                <a:solidFill>
                  <a:schemeClr val="tx1"/>
                </a:solidFill>
                <a:effectLst/>
                <a:latin typeface="Arial" charset="0"/>
                <a:ea typeface="MS PGothic" panose="020B0600070205080204" pitchFamily="34" charset="-128"/>
                <a:cs typeface="MS PGothic" charset="0"/>
              </a:rPr>
              <a:t>Italien</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Kunstmusik</a:t>
            </a:r>
            <a:r>
              <a:rPr lang="en-US" sz="1200" b="0" i="0" u="none" strike="noStrike" kern="1200" dirty="0">
                <a:solidFill>
                  <a:schemeClr val="tx1"/>
                </a:solidFill>
                <a:effectLst/>
                <a:latin typeface="Arial" charset="0"/>
                <a:ea typeface="MS PGothic" panose="020B0600070205080204" pitchFamily="34" charset="-128"/>
                <a:cs typeface="MS PGothic" charset="0"/>
              </a:rPr>
              <a:t> &gt; Das 20. </a:t>
            </a:r>
            <a:r>
              <a:rPr lang="en-US" sz="1200" b="0" i="0" u="none" strike="noStrike" kern="1200" dirty="0" err="1">
                <a:solidFill>
                  <a:schemeClr val="tx1"/>
                </a:solidFill>
                <a:effectLst/>
                <a:latin typeface="Arial" charset="0"/>
                <a:ea typeface="MS PGothic" panose="020B0600070205080204" pitchFamily="34" charset="-128"/>
                <a:cs typeface="MS PGothic" charset="0"/>
              </a:rPr>
              <a:t>Jahrhundert</a:t>
            </a:r>
            <a:r>
              <a:rPr lang="en-US" sz="1200" b="0" i="0" u="none" strike="noStrike" kern="1200" dirty="0">
                <a:solidFill>
                  <a:schemeClr val="tx1"/>
                </a:solidFill>
                <a:effectLst/>
                <a:latin typeface="Arial" charset="0"/>
                <a:ea typeface="MS PGothic" panose="020B0600070205080204" pitchFamily="34" charset="-128"/>
                <a:cs typeface="MS PGothic" charset="0"/>
              </a:rPr>
              <a:t> &gt; Ab 1945 (searching [</a:t>
            </a:r>
            <a:r>
              <a:rPr lang="en-US" sz="1200" b="0" i="0" u="none" strike="noStrike" kern="1200" dirty="0" err="1">
                <a:solidFill>
                  <a:schemeClr val="tx1"/>
                </a:solidFill>
                <a:effectLst/>
                <a:latin typeface="Arial" charset="0"/>
                <a:ea typeface="MS PGothic" panose="020B0600070205080204" pitchFamily="34" charset="-128"/>
                <a:cs typeface="MS PGothic" charset="0"/>
              </a:rPr>
              <a:t>elektronisch</a:t>
            </a:r>
            <a:r>
              <a:rPr lang="en-US" sz="1200" b="0" i="0" u="none" strike="noStrike" kern="1200" dirty="0">
                <a:solidFill>
                  <a:schemeClr val="tx1"/>
                </a:solidFill>
                <a:effectLst/>
                <a:latin typeface="Arial" charset="0"/>
                <a:ea typeface="MS PGothic" panose="020B0600070205080204" pitchFamily="34" charset="-128"/>
                <a:cs typeface="MS PGothic" charset="0"/>
              </a:rPr>
              <a:t>] in this article) or: </a:t>
            </a:r>
            <a:r>
              <a:rPr lang="en-US" sz="1200" b="0" i="0" u="none" strike="noStrike" kern="1200" dirty="0" err="1">
                <a:solidFill>
                  <a:schemeClr val="tx1"/>
                </a:solidFill>
                <a:effectLst/>
                <a:latin typeface="Arial" charset="0"/>
                <a:ea typeface="MS PGothic" panose="020B0600070205080204" pitchFamily="34" charset="-128"/>
                <a:cs typeface="MS PGothic" charset="0"/>
              </a:rPr>
              <a:t>Elektroakustische</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a:t>
            </a:r>
            <a:r>
              <a:rPr lang="en-US" sz="1200" b="0" i="0" u="none" strike="noStrike" kern="1200" dirty="0">
                <a:solidFill>
                  <a:schemeClr val="tx1"/>
                </a:solidFill>
                <a:effectLst/>
                <a:latin typeface="Arial" charset="0"/>
                <a:ea typeface="MS PGothic" panose="020B0600070205080204" pitchFamily="34" charset="-128"/>
                <a:cs typeface="MS PGothic" charset="0"/>
              </a:rPr>
              <a:t> &gt; </a:t>
            </a:r>
            <a:r>
              <a:rPr lang="en-US" sz="1200" b="0" i="0" u="none" strike="noStrike" kern="1200" dirty="0" err="1">
                <a:solidFill>
                  <a:schemeClr val="tx1"/>
                </a:solidFill>
                <a:effectLst/>
                <a:latin typeface="Arial" charset="0"/>
                <a:ea typeface="MS PGothic" panose="020B0600070205080204" pitchFamily="34" charset="-128"/>
                <a:cs typeface="MS PGothic" charset="0"/>
              </a:rPr>
              <a:t>Elektroakustische</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Musik</a:t>
            </a:r>
            <a:r>
              <a:rPr lang="en-US" sz="1200" b="0" i="0" u="none" strike="noStrike" kern="1200" dirty="0">
                <a:solidFill>
                  <a:schemeClr val="tx1"/>
                </a:solidFill>
                <a:effectLst/>
                <a:latin typeface="Arial" charset="0"/>
                <a:ea typeface="MS PGothic" panose="020B0600070205080204" pitchFamily="34" charset="-128"/>
                <a:cs typeface="MS PGothic" charset="0"/>
              </a:rPr>
              <a:t> ab 1950 &gt; Live-</a:t>
            </a:r>
            <a:r>
              <a:rPr lang="en-US" sz="1200" b="0" i="0" u="none" strike="noStrike" kern="1200" dirty="0" err="1">
                <a:solidFill>
                  <a:schemeClr val="tx1"/>
                </a:solidFill>
                <a:effectLst/>
                <a:latin typeface="Arial" charset="0"/>
                <a:ea typeface="MS PGothic" panose="020B0600070205080204" pitchFamily="34" charset="-128"/>
                <a:cs typeface="MS PGothic" charset="0"/>
              </a:rPr>
              <a:t>Elektronik</a:t>
            </a:r>
            <a:r>
              <a:rPr lang="en-US" sz="1200" b="0" i="0" u="none" strike="noStrike" kern="1200" dirty="0">
                <a:solidFill>
                  <a:schemeClr val="tx1"/>
                </a:solidFill>
                <a:effectLst/>
                <a:latin typeface="Arial" charset="0"/>
                <a:ea typeface="MS PGothic" panose="020B0600070205080204" pitchFamily="34" charset="-128"/>
                <a:cs typeface="MS PGothic" charset="0"/>
              </a:rPr>
              <a:t> (searching [</a:t>
            </a:r>
            <a:r>
              <a:rPr lang="en-US" sz="1200" b="0" i="0" u="none" strike="noStrike" kern="1200" dirty="0" err="1">
                <a:solidFill>
                  <a:schemeClr val="tx1"/>
                </a:solidFill>
                <a:effectLst/>
                <a:latin typeface="Arial" charset="0"/>
                <a:ea typeface="MS PGothic" panose="020B0600070205080204" pitchFamily="34" charset="-128"/>
                <a:cs typeface="MS PGothic" charset="0"/>
              </a:rPr>
              <a:t>Italien</a:t>
            </a:r>
            <a:r>
              <a:rPr lang="en-US" sz="1200" b="0" i="0" u="none" strike="noStrike" kern="1200" dirty="0">
                <a:solidFill>
                  <a:schemeClr val="tx1"/>
                </a:solidFill>
                <a:effectLst/>
                <a:latin typeface="Arial" charset="0"/>
                <a:ea typeface="MS PGothic" panose="020B0600070205080204" pitchFamily="34" charset="-128"/>
                <a:cs typeface="MS PGothic" charset="0"/>
              </a:rPr>
              <a:t>] in this article)</a:t>
            </a:r>
            <a:br>
              <a:rPr lang="en-US" sz="1200" b="0" i="0" u="none" strike="noStrike" kern="1200" dirty="0">
                <a:solidFill>
                  <a:schemeClr val="tx1"/>
                </a:solidFill>
                <a:effectLst/>
                <a:latin typeface="Arial" charset="0"/>
                <a:ea typeface="MS PGothic" panose="020B0600070205080204" pitchFamily="34" charset="-128"/>
                <a:cs typeface="MS PGothic" charset="0"/>
              </a:rPr>
            </a:br>
            <a:r>
              <a:rPr lang="en-US" sz="1200" b="0" i="0" u="none" strike="noStrike" kern="1200" dirty="0">
                <a:solidFill>
                  <a:schemeClr val="tx1"/>
                </a:solidFill>
                <a:effectLst/>
                <a:latin typeface="Arial" charset="0"/>
                <a:ea typeface="MS PGothic" panose="020B0600070205080204" pitchFamily="34" charset="-128"/>
                <a:cs typeface="MS PGothic" charset="0"/>
              </a:rPr>
              <a:t>Search </a:t>
            </a:r>
            <a:r>
              <a:rPr lang="en-US" sz="1200" b="0" i="0" u="sng" kern="1200" dirty="0">
                <a:solidFill>
                  <a:schemeClr val="tx1"/>
                </a:solidFill>
                <a:effectLst/>
                <a:latin typeface="Arial" charset="0"/>
                <a:ea typeface="MS PGothic" panose="020B0600070205080204" pitchFamily="34" charset="-128"/>
                <a:cs typeface="MS PGothic" charset="0"/>
              </a:rPr>
              <a:t>RILM Abstracts</a:t>
            </a:r>
            <a:r>
              <a:rPr lang="en-US" sz="1200" b="0" i="0" u="none" strike="noStrike" kern="1200" dirty="0">
                <a:solidFill>
                  <a:schemeClr val="tx1"/>
                </a:solidFill>
                <a:effectLst/>
                <a:latin typeface="Arial" charset="0"/>
                <a:ea typeface="MS PGothic" panose="020B0600070205080204" pitchFamily="34" charset="-128"/>
                <a:cs typeface="MS PGothic" charset="0"/>
              </a:rPr>
              <a:t> for </a:t>
            </a:r>
            <a:r>
              <a:rPr lang="en-US" sz="1200" b="0" i="0" u="none" strike="noStrike" kern="1200" dirty="0" err="1">
                <a:solidFill>
                  <a:schemeClr val="tx1"/>
                </a:solidFill>
                <a:effectLst/>
                <a:latin typeface="Arial" charset="0"/>
                <a:ea typeface="MS PGothic" panose="020B0600070205080204" pitchFamily="34" charset="-128"/>
                <a:cs typeface="MS PGothic" charset="0"/>
              </a:rPr>
              <a:t>Musica</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Elettronica</a:t>
            </a:r>
            <a:r>
              <a:rPr lang="en-US" sz="1200" b="0" i="0" u="none" strike="noStrike" kern="1200" dirty="0">
                <a:solidFill>
                  <a:schemeClr val="tx1"/>
                </a:solidFill>
                <a:effectLst/>
                <a:latin typeface="Arial" charset="0"/>
                <a:ea typeface="MS PGothic" panose="020B0600070205080204" pitchFamily="34" charset="-128"/>
                <a:cs typeface="MS PGothic" charset="0"/>
              </a:rPr>
              <a:t> Viva and Nuova </a:t>
            </a:r>
            <a:r>
              <a:rPr lang="en-US" sz="1200" b="0" i="0" u="none" strike="noStrike" kern="1200" dirty="0" err="1">
                <a:solidFill>
                  <a:schemeClr val="tx1"/>
                </a:solidFill>
                <a:effectLst/>
                <a:latin typeface="Arial" charset="0"/>
                <a:ea typeface="MS PGothic" panose="020B0600070205080204" pitchFamily="34" charset="-128"/>
                <a:cs typeface="MS PGothic" charset="0"/>
              </a:rPr>
              <a:t>Consonanza</a:t>
            </a:r>
            <a:r>
              <a:rPr lang="en-US" sz="1200" b="0" i="0" u="none" strike="noStrike" kern="1200" dirty="0">
                <a:solidFill>
                  <a:schemeClr val="tx1"/>
                </a:solidFill>
                <a:effectLst/>
                <a:latin typeface="Arial" charset="0"/>
                <a:ea typeface="MS PGothic" panose="020B0600070205080204" pitchFamily="34" charset="-128"/>
                <a:cs typeface="MS PGothic" charset="0"/>
              </a:rPr>
              <a:t>, demonstrate examples.</a:t>
            </a:r>
            <a:br>
              <a:rPr lang="en-US" dirty="0"/>
            </a:br>
            <a:br>
              <a:rPr lang="en-US" dirty="0"/>
            </a:br>
            <a:r>
              <a:rPr lang="en-US" dirty="0">
                <a:ea typeface="MS PGothic" charset="0"/>
              </a:rPr>
              <a:t>If you need customized searches for your classroom, please contact tfruhauf@rilm.org.</a:t>
            </a:r>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15</a:t>
            </a:fld>
            <a:endParaRPr lang="en-US"/>
          </a:p>
        </p:txBody>
      </p:sp>
    </p:spTree>
    <p:extLst>
      <p:ext uri="{BB962C8B-B14F-4D97-AF65-F5344CB8AC3E}">
        <p14:creationId xmlns:p14="http://schemas.microsoft.com/office/powerpoint/2010/main" val="66658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50 years of RILM’s existence, the fulfillment of this mission focused entirely on </a:t>
            </a:r>
            <a:r>
              <a:rPr lang="en-US" i="1" dirty="0"/>
              <a:t>RILM Abstracts of Music Literature. </a:t>
            </a:r>
            <a:r>
              <a:rPr lang="en-US" dirty="0"/>
              <a:t>Then RILM’s focus expanded to encompass full-text projects, which are part of </a:t>
            </a:r>
            <a:r>
              <a:rPr lang="en-US" baseline="0" dirty="0"/>
              <a:t>the Fantastic Four:</a:t>
            </a:r>
          </a:p>
          <a:p>
            <a:pPr marL="171450" indent="-171450">
              <a:buFont typeface="Arial" panose="020B0604020202020204" pitchFamily="34" charset="0"/>
              <a:buChar char="•"/>
            </a:pPr>
            <a:r>
              <a:rPr lang="en-US" i="1" dirty="0"/>
              <a:t>RILM Abstracts of Music Literature with Full Text </a:t>
            </a:r>
            <a:r>
              <a:rPr lang="en-US" dirty="0"/>
              <a:t>(RAFT)</a:t>
            </a:r>
          </a:p>
          <a:p>
            <a:pPr marL="171450" lvl="0" indent="-171450">
              <a:buFont typeface="Arial" panose="020B0604020202020204" pitchFamily="34" charset="0"/>
              <a:buChar char="•"/>
            </a:pPr>
            <a:r>
              <a:rPr lang="en-US" i="1" dirty="0"/>
              <a:t>RILM Music Encyclopedias</a:t>
            </a:r>
            <a:r>
              <a:rPr lang="en-US" dirty="0"/>
              <a:t> (RME)</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RILM </a:t>
            </a:r>
            <a:r>
              <a:rPr lang="en-US" i="1" dirty="0"/>
              <a:t>Index to Printed Music </a:t>
            </a:r>
            <a:r>
              <a:rPr lang="en-US" i="0" dirty="0"/>
              <a:t>(IPM)</a:t>
            </a:r>
          </a:p>
          <a:p>
            <a:pPr marL="171450" lvl="0" indent="-171450">
              <a:buFont typeface="Arial" panose="020B0604020202020204" pitchFamily="34" charset="0"/>
              <a:buChar char="•"/>
            </a:pPr>
            <a:r>
              <a:rPr lang="en-US" i="1" dirty="0"/>
              <a:t>MGG Online</a:t>
            </a:r>
            <a:endParaRPr lang="en-US" dirty="0"/>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2</a:t>
            </a:fld>
            <a:endParaRPr lang="en-US"/>
          </a:p>
        </p:txBody>
      </p:sp>
    </p:spTree>
    <p:extLst>
      <p:ext uri="{BB962C8B-B14F-4D97-AF65-F5344CB8AC3E}">
        <p14:creationId xmlns:p14="http://schemas.microsoft.com/office/powerpoint/2010/main" val="198316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t>RILM Abstracts of Music Literature</a:t>
            </a:r>
            <a:r>
              <a:rPr lang="en-US" dirty="0"/>
              <a:t> abstracts and indexes significant writings about music from all over the world.</a:t>
            </a:r>
            <a:r>
              <a:rPr lang="en-US" baseline="0" dirty="0"/>
              <a:t> RILM currently contains over 1 million records, in over 140 languages, from about 180 countries. The darker the red color on the globe, the more records we have to offer for that country. </a:t>
            </a:r>
          </a:p>
          <a:p>
            <a:pPr>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And e</a:t>
            </a:r>
            <a:r>
              <a:rPr lang="en-US" dirty="0"/>
              <a:t>ven if you cannot read the language of the item, you can get a sense of the content as every bibliographic record contains an English translation of the title and often a summary of the content in English. We also provide abstracts in the original language whenever possible. Records for publications issued in non-Roman languages are displayed in both the original language and English. We are currently focusing on </a:t>
            </a:r>
            <a:r>
              <a:rPr lang="en-US" sz="1200" kern="1200" dirty="0">
                <a:solidFill>
                  <a:schemeClr val="tx1"/>
                </a:solidFill>
                <a:effectLst/>
                <a:latin typeface="Arial" charset="0"/>
                <a:ea typeface="MS PGothic" panose="020B0600070205080204" pitchFamily="34" charset="-128"/>
                <a:cs typeface="MS PGothic" charset="0"/>
              </a:rPr>
              <a:t>remedying the lacuna of information from Africa and Asia.</a:t>
            </a:r>
          </a:p>
          <a:p>
            <a:pPr>
              <a:defRPr/>
            </a:pPr>
            <a:endParaRPr lang="en-US" baseline="0" dirty="0"/>
          </a:p>
        </p:txBody>
      </p:sp>
      <p:sp>
        <p:nvSpPr>
          <p:cNvPr id="4" name="Slide Number Placeholder 3"/>
          <p:cNvSpPr>
            <a:spLocks noGrp="1"/>
          </p:cNvSpPr>
          <p:nvPr>
            <p:ph type="sldNum" sz="quarter" idx="5"/>
          </p:nvPr>
        </p:nvSpPr>
        <p:spPr/>
        <p:txBody>
          <a:bodyPr/>
          <a:lstStyle/>
          <a:p>
            <a:fld id="{694F2250-9628-41CA-81BB-45E36B35FF9F}" type="slidenum">
              <a:rPr lang="en-US" smtClean="0"/>
              <a:t>3</a:t>
            </a:fld>
            <a:endParaRPr lang="en-US"/>
          </a:p>
        </p:txBody>
      </p:sp>
    </p:spTree>
    <p:extLst>
      <p:ext uri="{BB962C8B-B14F-4D97-AF65-F5344CB8AC3E}">
        <p14:creationId xmlns:p14="http://schemas.microsoft.com/office/powerpoint/2010/main" val="310402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t>RILM Abstracts of Music Literature</a:t>
            </a:r>
            <a:r>
              <a:rPr lang="en-US" baseline="0" dirty="0"/>
              <a:t> covers all areas of music scholarship, while also aiming for strong interdisciplinary coverage, i.e. research in disciplines ranging from art history to therapy to engineering. </a:t>
            </a:r>
          </a:p>
          <a:p>
            <a:pPr>
              <a:defRPr/>
            </a:pPr>
            <a:endParaRPr lang="en-US" baseline="0" dirty="0"/>
          </a:p>
          <a:p>
            <a:pPr>
              <a:defRPr/>
            </a:pPr>
            <a:r>
              <a:rPr lang="en-US" baseline="0" dirty="0"/>
              <a:t>RILM’s records cover a vast range of document types, from journals and monographs to blogs and fan zines.</a:t>
            </a:r>
            <a:endParaRPr lang="en-US" dirty="0"/>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4</a:t>
            </a:fld>
            <a:endParaRPr lang="en-US"/>
          </a:p>
        </p:txBody>
      </p:sp>
    </p:spTree>
    <p:extLst>
      <p:ext uri="{BB962C8B-B14F-4D97-AF65-F5344CB8AC3E}">
        <p14:creationId xmlns:p14="http://schemas.microsoft.com/office/powerpoint/2010/main" val="312843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RILM Abstracts with Full Text </a:t>
            </a:r>
            <a:r>
              <a:rPr lang="en-US" dirty="0"/>
              <a:t>consists of the full </a:t>
            </a:r>
            <a:r>
              <a:rPr lang="en-US" i="1" dirty="0"/>
              <a:t>RILM Abstracts</a:t>
            </a:r>
            <a:r>
              <a:rPr lang="en-US" dirty="0"/>
              <a:t> plus the actual content of full-text journals</a:t>
            </a:r>
            <a:r>
              <a:rPr lang="en-US" sz="1200" kern="1200" dirty="0">
                <a:solidFill>
                  <a:schemeClr val="tx1"/>
                </a:solidFill>
                <a:effectLst/>
                <a:latin typeface="Arial" charset="0"/>
                <a:ea typeface="MS PGothic" panose="020B0600070205080204" pitchFamily="34" charset="-128"/>
                <a:cs typeface="MS PGothic" charset="0"/>
              </a:rPr>
              <a:t>. If you want to see a list of all journals included in full text, go to </a:t>
            </a:r>
            <a:r>
              <a:rPr lang="en-US" sz="1200" kern="1200" dirty="0">
                <a:solidFill>
                  <a:srgbClr val="00B0F0"/>
                </a:solidFill>
                <a:effectLst/>
                <a:latin typeface="Arial" charset="0"/>
                <a:ea typeface="MS PGothic" panose="020B0600070205080204" pitchFamily="34" charset="-128"/>
                <a:cs typeface="MS PGothic" charset="0"/>
              </a:rPr>
              <a:t>rilm.org/</a:t>
            </a:r>
            <a:r>
              <a:rPr lang="en-US" sz="1200" kern="1200" dirty="0" err="1">
                <a:solidFill>
                  <a:srgbClr val="00B0F0"/>
                </a:solidFill>
                <a:effectLst/>
                <a:latin typeface="Arial" charset="0"/>
                <a:ea typeface="MS PGothic" panose="020B0600070205080204" pitchFamily="34" charset="-128"/>
                <a:cs typeface="MS PGothic" charset="0"/>
              </a:rPr>
              <a:t>fulltext</a:t>
            </a:r>
            <a:r>
              <a:rPr lang="en-US" sz="1200" kern="1200" dirty="0">
                <a:solidFill>
                  <a:srgbClr val="00B0F0"/>
                </a:solidFill>
                <a:effectLst/>
                <a:latin typeface="Arial" charset="0"/>
                <a:ea typeface="MS PGothic" panose="020B0600070205080204" pitchFamily="34" charset="-128"/>
                <a:cs typeface="MS PGothic" charset="0"/>
              </a:rPr>
              <a:t>.</a:t>
            </a:r>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5</a:t>
            </a:fld>
            <a:endParaRPr lang="en-US"/>
          </a:p>
        </p:txBody>
      </p:sp>
    </p:spTree>
    <p:extLst>
      <p:ext uri="{BB962C8B-B14F-4D97-AF65-F5344CB8AC3E}">
        <p14:creationId xmlns:p14="http://schemas.microsoft.com/office/powerpoint/2010/main" val="696614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b="1" i="0" u="none" strike="noStrike" kern="1200" baseline="0" dirty="0">
                <a:solidFill>
                  <a:schemeClr val="tx1"/>
                </a:solidFill>
                <a:latin typeface="Arial" charset="0"/>
                <a:ea typeface="MS PGothic" panose="020B0600070205080204" pitchFamily="34" charset="-128"/>
                <a:cs typeface="MS PGothic" charset="0"/>
              </a:rPr>
              <a:t>Recommended Searches on EBSCO</a:t>
            </a:r>
            <a:r>
              <a:rPr lang="en-US" sz="1200" b="1" i="1" u="none" strike="noStrike" kern="1200" baseline="0" dirty="0">
                <a:solidFill>
                  <a:schemeClr val="tx1"/>
                </a:solidFill>
                <a:latin typeface="Arial" charset="0"/>
                <a:ea typeface="MS PGothic" panose="020B0600070205080204" pitchFamily="34" charset="-128"/>
                <a:cs typeface="MS PGothic" charset="0"/>
              </a:rPr>
              <a:t>host</a:t>
            </a:r>
            <a:r>
              <a:rPr lang="en-US" sz="1200" b="1" i="0" u="none" strike="noStrike" kern="1200" baseline="0" dirty="0">
                <a:solidFill>
                  <a:schemeClr val="tx1"/>
                </a:solidFill>
                <a:latin typeface="Arial" charset="0"/>
                <a:ea typeface="MS PGothic" panose="020B0600070205080204" pitchFamily="34" charset="-128"/>
                <a:cs typeface="MS PGothic" charset="0"/>
              </a:rPr>
              <a:t> </a:t>
            </a:r>
            <a:endParaRPr lang="en-US" sz="1200" b="0" i="0" u="none" strike="noStrike" kern="1200" baseline="0" dirty="0">
              <a:solidFill>
                <a:schemeClr val="tx1"/>
              </a:solidFill>
              <a:latin typeface="Arial" charset="0"/>
              <a:ea typeface="MS PGothic" panose="020B0600070205080204" pitchFamily="34" charset="-128"/>
              <a:cs typeface="MS PGothic" charset="0"/>
            </a:endParaRPr>
          </a:p>
          <a:p>
            <a:pPr>
              <a:spcBef>
                <a:spcPts val="0"/>
              </a:spcBef>
            </a:pPr>
            <a:r>
              <a:rPr lang="en-US" sz="1200" b="0" i="0" u="none" strike="noStrike" kern="1200" baseline="0" dirty="0">
                <a:solidFill>
                  <a:schemeClr val="tx1"/>
                </a:solidFill>
                <a:latin typeface="Arial" charset="0"/>
                <a:ea typeface="MS PGothic" panose="020B0600070205080204" pitchFamily="34" charset="-128"/>
                <a:cs typeface="MS PGothic" charset="0"/>
              </a:rPr>
              <a:t>1. Search terms: therapy, tango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Launch a basic search on </a:t>
            </a:r>
            <a:r>
              <a:rPr lang="en-US" sz="1200" b="1" i="0" u="none" strike="noStrike" kern="1200" baseline="0" dirty="0">
                <a:solidFill>
                  <a:schemeClr val="tx1"/>
                </a:solidFill>
                <a:latin typeface="Arial" charset="0"/>
                <a:ea typeface="MS PGothic" panose="020B0600070205080204" pitchFamily="34" charset="-128"/>
                <a:cs typeface="MS PGothic" charset="0"/>
              </a:rPr>
              <a:t>therapy</a:t>
            </a:r>
            <a:r>
              <a:rPr lang="en-US" sz="1200" b="0" i="0" u="none" strike="noStrike" kern="1200" baseline="0" dirty="0">
                <a:solidFill>
                  <a:schemeClr val="tx1"/>
                </a:solidFill>
                <a:latin typeface="Arial" charset="0"/>
                <a:ea typeface="MS PGothic" panose="020B0600070205080204" pitchFamily="34" charset="-128"/>
                <a:cs typeface="MS PGothic" charset="0"/>
              </a:rPr>
              <a:t> and </a:t>
            </a:r>
            <a:r>
              <a:rPr lang="en-US" sz="1200" b="1" i="0" u="none" strike="noStrike" kern="1200" baseline="0" dirty="0">
                <a:solidFill>
                  <a:schemeClr val="tx1"/>
                </a:solidFill>
                <a:latin typeface="Arial" charset="0"/>
                <a:ea typeface="MS PGothic" panose="020B0600070205080204" pitchFamily="34" charset="-128"/>
                <a:cs typeface="MS PGothic" charset="0"/>
              </a:rPr>
              <a:t>tango</a:t>
            </a:r>
            <a:r>
              <a:rPr lang="en-US" sz="1200" b="0" i="0" u="none" strike="noStrike" kern="1200" baseline="0" dirty="0">
                <a:solidFill>
                  <a:schemeClr val="tx1"/>
                </a:solidFill>
                <a:latin typeface="Arial" charset="0"/>
                <a:ea typeface="MS PGothic" panose="020B0600070205080204" pitchFamily="34" charset="-128"/>
                <a:cs typeface="MS PGothic" charset="0"/>
              </a:rPr>
              <a:t>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As this is a more narrow search, you will receive just over a dozen results, two of them are “Intensive tango dance program for people with self-referred affective symptoms” by Rosa </a:t>
            </a:r>
            <a:r>
              <a:rPr lang="en-US" sz="1200" b="0" i="0" u="none" strike="noStrike" kern="1200" baseline="0" dirty="0" err="1">
                <a:solidFill>
                  <a:schemeClr val="tx1"/>
                </a:solidFill>
                <a:latin typeface="Arial" charset="0"/>
                <a:ea typeface="MS PGothic" panose="020B0600070205080204" pitchFamily="34" charset="-128"/>
                <a:cs typeface="MS PGothic" charset="0"/>
              </a:rPr>
              <a:t>Pinniger</a:t>
            </a:r>
            <a:r>
              <a:rPr lang="en-US" sz="1200" b="0" i="0" u="none" strike="noStrike" kern="1200" baseline="0" dirty="0">
                <a:solidFill>
                  <a:schemeClr val="tx1"/>
                </a:solidFill>
                <a:latin typeface="Arial" charset="0"/>
                <a:ea typeface="MS PGothic" panose="020B0600070205080204" pitchFamily="34" charset="-128"/>
                <a:cs typeface="MS PGothic" charset="0"/>
              </a:rPr>
              <a:t> et al. (</a:t>
            </a:r>
            <a:r>
              <a:rPr lang="en-US" sz="1200" b="0" i="1" u="none" strike="noStrike" kern="1200" baseline="0" dirty="0">
                <a:solidFill>
                  <a:schemeClr val="tx1"/>
                </a:solidFill>
                <a:latin typeface="Arial" charset="0"/>
                <a:ea typeface="MS PGothic" panose="020B0600070205080204" pitchFamily="34" charset="-128"/>
                <a:cs typeface="MS PGothic" charset="0"/>
              </a:rPr>
              <a:t>Music and medicine: An interdisciplinary journal </a:t>
            </a:r>
            <a:r>
              <a:rPr lang="en-US" sz="1200" b="0" i="0" u="none" strike="noStrike" kern="1200" baseline="0" dirty="0">
                <a:solidFill>
                  <a:schemeClr val="tx1"/>
                </a:solidFill>
                <a:latin typeface="Arial" charset="0"/>
                <a:ea typeface="MS PGothic" panose="020B0600070205080204" pitchFamily="34" charset="-128"/>
                <a:cs typeface="MS PGothic" charset="0"/>
              </a:rPr>
              <a:t>5/1 [January 2013] 15–22) and “Emotional and neurohumoral responses to dancing tango </a:t>
            </a:r>
            <a:r>
              <a:rPr lang="en-US" sz="1200" b="0" i="0" u="none" strike="noStrike" kern="1200" baseline="0" dirty="0" err="1">
                <a:solidFill>
                  <a:schemeClr val="tx1"/>
                </a:solidFill>
                <a:latin typeface="Arial" charset="0"/>
                <a:ea typeface="MS PGothic" panose="020B0600070205080204" pitchFamily="34" charset="-128"/>
                <a:cs typeface="MS PGothic" charset="0"/>
              </a:rPr>
              <a:t>argentino</a:t>
            </a:r>
            <a:r>
              <a:rPr lang="en-US" sz="1200" b="0" i="0" u="none" strike="noStrike" kern="1200" baseline="0" dirty="0">
                <a:solidFill>
                  <a:schemeClr val="tx1"/>
                </a:solidFill>
                <a:latin typeface="Arial" charset="0"/>
                <a:ea typeface="MS PGothic" panose="020B0600070205080204" pitchFamily="34" charset="-128"/>
                <a:cs typeface="MS PGothic" charset="0"/>
              </a:rPr>
              <a:t>: The effects of music and partner” by Cynthia Quiroga Murcia (</a:t>
            </a:r>
            <a:r>
              <a:rPr lang="en-US" sz="1200" b="0" i="1" u="none" strike="noStrike" kern="1200" baseline="0" dirty="0">
                <a:solidFill>
                  <a:schemeClr val="tx1"/>
                </a:solidFill>
                <a:latin typeface="Arial" charset="0"/>
                <a:ea typeface="MS PGothic" panose="020B0600070205080204" pitchFamily="34" charset="-128"/>
                <a:cs typeface="MS PGothic" charset="0"/>
              </a:rPr>
              <a:t>Music and medicine: An interdisciplinary journal </a:t>
            </a:r>
            <a:r>
              <a:rPr lang="en-US" sz="1200" b="0" i="0" u="none" strike="noStrike" kern="1200" baseline="0" dirty="0">
                <a:solidFill>
                  <a:schemeClr val="tx1"/>
                </a:solidFill>
                <a:latin typeface="Arial" charset="0"/>
                <a:ea typeface="MS PGothic" panose="020B0600070205080204" pitchFamily="34" charset="-128"/>
                <a:cs typeface="MS PGothic" charset="0"/>
              </a:rPr>
              <a:t>1, no. 1 [July 2009] 14–21). Their research suggests that tango dancers showed significant reductions in depression, anxiety, stress, and insomnia at posttest relative to the controls; and that motion with a partner to music has more positive effects on emotional state than motion without music or without a partner. The article “Improvising in styles: A workbook for music therapists, educators, and musicians” by Simon Gilbertson (</a:t>
            </a:r>
            <a:r>
              <a:rPr lang="en-US" sz="1200" b="0" i="1" u="none" strike="noStrike" kern="1200" baseline="0" dirty="0">
                <a:solidFill>
                  <a:schemeClr val="tx1"/>
                </a:solidFill>
                <a:latin typeface="Arial" charset="0"/>
                <a:ea typeface="MS PGothic" panose="020B0600070205080204" pitchFamily="34" charset="-128"/>
                <a:cs typeface="MS PGothic" charset="0"/>
              </a:rPr>
              <a:t>Canadian journal of music therapy</a:t>
            </a:r>
            <a:r>
              <a:rPr lang="en-US" sz="1200" b="1" i="1" u="none" strike="noStrike" kern="1200" baseline="0" dirty="0">
                <a:solidFill>
                  <a:schemeClr val="tx1"/>
                </a:solidFill>
                <a:latin typeface="Arial" charset="0"/>
                <a:ea typeface="MS PGothic" panose="020B0600070205080204" pitchFamily="34" charset="-128"/>
                <a:cs typeface="MS PGothic" charset="0"/>
              </a:rPr>
              <a:t>/</a:t>
            </a:r>
            <a:r>
              <a:rPr lang="en-US" sz="1200" b="0" i="1" u="none" strike="noStrike" kern="1200" baseline="0" dirty="0">
                <a:solidFill>
                  <a:schemeClr val="tx1"/>
                </a:solidFill>
                <a:latin typeface="Arial" charset="0"/>
                <a:ea typeface="MS PGothic" panose="020B0600070205080204" pitchFamily="34" charset="-128"/>
                <a:cs typeface="MS PGothic" charset="0"/>
              </a:rPr>
              <a:t>Revue </a:t>
            </a:r>
            <a:r>
              <a:rPr lang="en-US" sz="1200" b="0" i="1" u="none" strike="noStrike" kern="1200" baseline="0" dirty="0" err="1">
                <a:solidFill>
                  <a:schemeClr val="tx1"/>
                </a:solidFill>
                <a:latin typeface="Arial" charset="0"/>
                <a:ea typeface="MS PGothic" panose="020B0600070205080204" pitchFamily="34" charset="-128"/>
                <a:cs typeface="MS PGothic" charset="0"/>
              </a:rPr>
              <a:t>canadienne</a:t>
            </a:r>
            <a:r>
              <a:rPr lang="en-US" sz="1200" b="0" i="1" u="none" strike="noStrike" kern="1200" baseline="0" dirty="0">
                <a:solidFill>
                  <a:schemeClr val="tx1"/>
                </a:solidFill>
                <a:latin typeface="Arial" charset="0"/>
                <a:ea typeface="MS PGothic" panose="020B0600070205080204" pitchFamily="34" charset="-128"/>
                <a:cs typeface="MS PGothic" charset="0"/>
              </a:rPr>
              <a:t> de </a:t>
            </a:r>
            <a:r>
              <a:rPr lang="en-US" sz="1200" b="0" i="1" u="none" strike="noStrike" kern="1200" baseline="0" dirty="0" err="1">
                <a:solidFill>
                  <a:schemeClr val="tx1"/>
                </a:solidFill>
                <a:latin typeface="Arial" charset="0"/>
                <a:ea typeface="MS PGothic" panose="020B0600070205080204" pitchFamily="34" charset="-128"/>
                <a:cs typeface="MS PGothic" charset="0"/>
              </a:rPr>
              <a:t>musicothérapie</a:t>
            </a:r>
            <a:r>
              <a:rPr lang="en-US" sz="1200" b="0" i="1" u="none" strike="noStrike" kern="1200" baseline="0" dirty="0">
                <a:solidFill>
                  <a:schemeClr val="tx1"/>
                </a:solidFill>
                <a:latin typeface="Arial" charset="0"/>
                <a:ea typeface="MS PGothic" panose="020B0600070205080204" pitchFamily="34" charset="-128"/>
                <a:cs typeface="MS PGothic" charset="0"/>
              </a:rPr>
              <a:t> </a:t>
            </a:r>
            <a:r>
              <a:rPr lang="en-US" sz="1200" b="0" i="0" u="none" strike="noStrike" kern="1200" baseline="0" dirty="0">
                <a:solidFill>
                  <a:schemeClr val="tx1"/>
                </a:solidFill>
                <a:latin typeface="Arial" charset="0"/>
                <a:ea typeface="MS PGothic" panose="020B0600070205080204" pitchFamily="34" charset="-128"/>
                <a:cs typeface="MS PGothic" charset="0"/>
              </a:rPr>
              <a:t>17/1 [2011] 107–11) can be read immediately as the journal is part of the </a:t>
            </a:r>
            <a:r>
              <a:rPr lang="en-US" sz="1200" b="0" i="1" u="none" strike="noStrike" kern="1200" baseline="0" dirty="0">
                <a:solidFill>
                  <a:schemeClr val="tx1"/>
                </a:solidFill>
                <a:latin typeface="Arial" charset="0"/>
                <a:ea typeface="MS PGothic" panose="020B0600070205080204" pitchFamily="34" charset="-128"/>
                <a:cs typeface="MS PGothic" charset="0"/>
              </a:rPr>
              <a:t>RILM Abstracts with Full Text</a:t>
            </a:r>
            <a:r>
              <a:rPr lang="en-US" sz="1200" b="0" i="0" u="none" strike="noStrike" kern="1200" baseline="0" dirty="0">
                <a:solidFill>
                  <a:schemeClr val="tx1"/>
                </a:solidFill>
                <a:latin typeface="Arial" charset="0"/>
                <a:ea typeface="MS PGothic" panose="020B0600070205080204" pitchFamily="34" charset="-128"/>
                <a:cs typeface="MS PGothic" charset="0"/>
              </a:rPr>
              <a:t>.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Why is this search important? </a:t>
            </a:r>
            <a:r>
              <a:rPr lang="en-US" sz="1200" b="0" i="1" u="none" strike="noStrike" kern="1200" baseline="0" dirty="0">
                <a:solidFill>
                  <a:schemeClr val="tx1"/>
                </a:solidFill>
                <a:latin typeface="Arial" charset="0"/>
                <a:ea typeface="MS PGothic" panose="020B0600070205080204" pitchFamily="34" charset="-128"/>
                <a:cs typeface="MS PGothic" charset="0"/>
              </a:rPr>
              <a:t>RILM Abstracts</a:t>
            </a:r>
            <a:r>
              <a:rPr lang="en-US" sz="1200" b="0" i="0" u="none" strike="noStrike" kern="1200" baseline="0" dirty="0">
                <a:solidFill>
                  <a:schemeClr val="tx1"/>
                </a:solidFill>
                <a:latin typeface="Arial" charset="0"/>
                <a:ea typeface="MS PGothic" panose="020B0600070205080204" pitchFamily="34" charset="-128"/>
                <a:cs typeface="MS PGothic" charset="0"/>
              </a:rPr>
              <a:t> is highly useful also for cross-disciplinary searches, in this case traversing the discipline of medicine. We have about 5000 records on medicine (far over 100 appear in conjunction with Beethoven). More specifically on therapy, RILM counts over 400 records on therapy for the elderly; over 600 records for rehabilitation. If narrowed down to English publications only, there are over 200 studies on cancer and therapy; and over 500 on therapy and autism. </a:t>
            </a:r>
          </a:p>
          <a:p>
            <a:pPr>
              <a:spcBef>
                <a:spcPts val="0"/>
              </a:spcBef>
            </a:pPr>
            <a:endParaRPr lang="en-US" sz="1200" b="0" i="0" u="none" strike="noStrike" kern="1200" baseline="0" dirty="0">
              <a:solidFill>
                <a:schemeClr val="tx1"/>
              </a:solidFill>
              <a:latin typeface="Arial" charset="0"/>
              <a:ea typeface="MS PGothic" panose="020B0600070205080204" pitchFamily="34" charset="-128"/>
              <a:cs typeface="MS PGothic" charset="0"/>
            </a:endParaRPr>
          </a:p>
          <a:p>
            <a:pPr>
              <a:spcBef>
                <a:spcPts val="0"/>
              </a:spcBef>
            </a:pPr>
            <a:r>
              <a:rPr lang="en-US" sz="1200" b="0" i="0" u="none" strike="noStrike" kern="1200" baseline="0" dirty="0">
                <a:solidFill>
                  <a:schemeClr val="tx1"/>
                </a:solidFill>
                <a:latin typeface="Arial" charset="0"/>
                <a:ea typeface="MS PGothic" panose="020B0600070205080204" pitchFamily="34" charset="-128"/>
                <a:cs typeface="MS PGothic" charset="0"/>
              </a:rPr>
              <a:t>2. Search terms: India, dance, pedagogy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Launch a basic search on </a:t>
            </a:r>
            <a:r>
              <a:rPr lang="en-US" sz="1200" b="1" i="0" u="none" strike="noStrike" kern="1200" baseline="0" dirty="0">
                <a:solidFill>
                  <a:schemeClr val="tx1"/>
                </a:solidFill>
                <a:latin typeface="Arial" charset="0"/>
                <a:ea typeface="MS PGothic" panose="020B0600070205080204" pitchFamily="34" charset="-128"/>
                <a:cs typeface="MS PGothic" charset="0"/>
              </a:rPr>
              <a:t>India</a:t>
            </a:r>
            <a:r>
              <a:rPr lang="en-US" sz="1200" b="0" i="0" u="none" strike="noStrike" kern="1200" baseline="0" dirty="0">
                <a:solidFill>
                  <a:schemeClr val="tx1"/>
                </a:solidFill>
                <a:latin typeface="Arial" charset="0"/>
                <a:ea typeface="MS PGothic" panose="020B0600070205080204" pitchFamily="34" charset="-128"/>
                <a:cs typeface="MS PGothic" charset="0"/>
              </a:rPr>
              <a:t> and </a:t>
            </a:r>
            <a:r>
              <a:rPr lang="en-US" sz="1200" b="1" i="0" u="none" strike="noStrike" kern="1200" baseline="0" dirty="0">
                <a:solidFill>
                  <a:schemeClr val="tx1"/>
                </a:solidFill>
                <a:latin typeface="Arial" charset="0"/>
                <a:ea typeface="MS PGothic" panose="020B0600070205080204" pitchFamily="34" charset="-128"/>
                <a:cs typeface="MS PGothic" charset="0"/>
              </a:rPr>
              <a:t>dance</a:t>
            </a:r>
            <a:r>
              <a:rPr lang="en-US" sz="1200" b="0" i="0" u="none" strike="noStrike" kern="1200" baseline="0" dirty="0">
                <a:solidFill>
                  <a:schemeClr val="tx1"/>
                </a:solidFill>
                <a:latin typeface="Arial" charset="0"/>
                <a:ea typeface="MS PGothic" panose="020B0600070205080204" pitchFamily="34" charset="-128"/>
                <a:cs typeface="MS PGothic" charset="0"/>
              </a:rPr>
              <a:t>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This is a very broad search, given that India is a central subject in ethnomusicology (we distinguish between </a:t>
            </a:r>
            <a:r>
              <a:rPr lang="en-US" sz="1200" b="0" i="0" u="none" strike="noStrike" kern="1200" baseline="0" dirty="0" err="1">
                <a:solidFill>
                  <a:schemeClr val="tx1"/>
                </a:solidFill>
                <a:latin typeface="Arial" charset="0"/>
                <a:ea typeface="MS PGothic" panose="020B0600070205080204" pitchFamily="34" charset="-128"/>
                <a:cs typeface="MS PGothic" charset="0"/>
              </a:rPr>
              <a:t>Karnatak</a:t>
            </a:r>
            <a:r>
              <a:rPr lang="en-US" sz="1200" b="0" i="0" u="none" strike="noStrike" kern="1200" baseline="0" dirty="0">
                <a:solidFill>
                  <a:schemeClr val="tx1"/>
                </a:solidFill>
                <a:latin typeface="Arial" charset="0"/>
                <a:ea typeface="MS PGothic" panose="020B0600070205080204" pitchFamily="34" charset="-128"/>
                <a:cs typeface="MS PGothic" charset="0"/>
              </a:rPr>
              <a:t> tradition and Hindustani tradition when applicable). It renders over 6100 results—an extraordinarily number given the cross-disciplinary second search-term “dance.” If we would narrow down the search by language, e.g. Hindi or Tamil we would only receive a handful of results. Indeed, around 6000 records are in English. To narrow down further add </a:t>
            </a:r>
            <a:r>
              <a:rPr lang="en-US" sz="1200" b="1" i="0" u="none" strike="noStrike" kern="1200" baseline="0" dirty="0">
                <a:solidFill>
                  <a:schemeClr val="tx1"/>
                </a:solidFill>
                <a:latin typeface="Arial" charset="0"/>
                <a:ea typeface="MS PGothic" panose="020B0600070205080204" pitchFamily="34" charset="-128"/>
                <a:cs typeface="MS PGothic" charset="0"/>
              </a:rPr>
              <a:t>pedagogy</a:t>
            </a:r>
            <a:r>
              <a:rPr lang="en-US" sz="1200" b="0" i="0" u="none" strike="noStrike" kern="1200" baseline="0" dirty="0">
                <a:solidFill>
                  <a:schemeClr val="tx1"/>
                </a:solidFill>
                <a:latin typeface="Arial" charset="0"/>
                <a:ea typeface="MS PGothic" panose="020B0600070205080204" pitchFamily="34" charset="-128"/>
                <a:cs typeface="MS PGothic" charset="0"/>
              </a:rPr>
              <a:t> as another search term (we classify and index pedagogy very thoroughly). Among the over 90 search results, 42 are available in full text.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Why is this search important? RILM offers a broad variety of subjects in various fields, here specifically ethnomusicology, dance studies and pedagogy. Many journal articles are now available in full text so that researcher can access them instantly. But more so, more eclectic keyword searches such as the “morin </a:t>
            </a:r>
            <a:r>
              <a:rPr lang="en-US" sz="1200" b="0" i="0" u="none" strike="noStrike" kern="1200" baseline="0" dirty="0" err="1">
                <a:solidFill>
                  <a:schemeClr val="tx1"/>
                </a:solidFill>
                <a:latin typeface="Arial" charset="0"/>
                <a:ea typeface="MS PGothic" panose="020B0600070205080204" pitchFamily="34" charset="-128"/>
                <a:cs typeface="MS PGothic" charset="0"/>
              </a:rPr>
              <a:t>huur</a:t>
            </a:r>
            <a:r>
              <a:rPr lang="en-US" sz="1200" b="0" i="0" u="none" strike="noStrike" kern="1200" baseline="0" dirty="0">
                <a:solidFill>
                  <a:schemeClr val="tx1"/>
                </a:solidFill>
                <a:latin typeface="Arial" charset="0"/>
                <a:ea typeface="MS PGothic" panose="020B0600070205080204" pitchFamily="34" charset="-128"/>
                <a:cs typeface="MS PGothic" charset="0"/>
              </a:rPr>
              <a:t>” can now render results even if RILM does not index such terms as the PDFs are included in the searches as well (RILM counts some 40 results for the Mongolian string instrument, taking into account the following equivalent terms: morin </a:t>
            </a:r>
            <a:r>
              <a:rPr lang="en-US" sz="1200" b="0" i="0" u="none" strike="noStrike" kern="1200" baseline="0" dirty="0" err="1">
                <a:solidFill>
                  <a:schemeClr val="tx1"/>
                </a:solidFill>
                <a:latin typeface="Arial" charset="0"/>
                <a:ea typeface="MS PGothic" panose="020B0600070205080204" pitchFamily="34" charset="-128"/>
                <a:cs typeface="MS PGothic" charset="0"/>
              </a:rPr>
              <a:t>khuur</a:t>
            </a:r>
            <a:r>
              <a:rPr lang="en-US" sz="1200" b="0" i="0" u="none" strike="noStrike" kern="1200" baseline="0" dirty="0">
                <a:solidFill>
                  <a:schemeClr val="tx1"/>
                </a:solidFill>
                <a:latin typeface="Arial" charset="0"/>
                <a:ea typeface="MS PGothic" panose="020B0600070205080204" pitchFamily="34" charset="-128"/>
                <a:cs typeface="MS PGothic" charset="0"/>
              </a:rPr>
              <a:t> and </a:t>
            </a:r>
            <a:r>
              <a:rPr lang="en-US" sz="1200" b="0" i="0" u="none" strike="noStrike" kern="1200" baseline="0" dirty="0" err="1">
                <a:solidFill>
                  <a:schemeClr val="tx1"/>
                </a:solidFill>
                <a:latin typeface="Arial" charset="0"/>
                <a:ea typeface="MS PGothic" panose="020B0600070205080204" pitchFamily="34" charset="-128"/>
                <a:cs typeface="MS PGothic" charset="0"/>
              </a:rPr>
              <a:t>matouqin</a:t>
            </a:r>
            <a:r>
              <a:rPr lang="en-US" sz="1200" b="0" i="0" u="none" strike="noStrike" kern="1200" baseline="0" dirty="0">
                <a:solidFill>
                  <a:schemeClr val="tx1"/>
                </a:solidFill>
                <a:latin typeface="Arial" charset="0"/>
                <a:ea typeface="MS PGothic" panose="020B0600070205080204" pitchFamily="34" charset="-128"/>
                <a:cs typeface="MS PGothic" charset="0"/>
              </a:rPr>
              <a:t>) </a:t>
            </a:r>
          </a:p>
          <a:p>
            <a:pPr>
              <a:spcBef>
                <a:spcPts val="0"/>
              </a:spcBef>
            </a:pPr>
            <a:endParaRPr lang="en-US" sz="1200" b="0" i="0" u="none" strike="noStrike" kern="1200" baseline="0" dirty="0">
              <a:solidFill>
                <a:schemeClr val="tx1"/>
              </a:solidFill>
              <a:latin typeface="Arial" charset="0"/>
              <a:ea typeface="MS PGothic" panose="020B0600070205080204" pitchFamily="34" charset="-128"/>
              <a:cs typeface="MS PGothic" charset="0"/>
            </a:endParaRPr>
          </a:p>
          <a:p>
            <a:pPr>
              <a:spcBef>
                <a:spcPts val="0"/>
              </a:spcBef>
            </a:pPr>
            <a:r>
              <a:rPr lang="en-US" sz="1200" b="0" i="0" u="none" strike="noStrike" kern="1200" baseline="0" dirty="0">
                <a:solidFill>
                  <a:schemeClr val="tx1"/>
                </a:solidFill>
                <a:latin typeface="Arial" charset="0"/>
                <a:ea typeface="MS PGothic" panose="020B0600070205080204" pitchFamily="34" charset="-128"/>
                <a:cs typeface="MS PGothic" charset="0"/>
              </a:rPr>
              <a:t>3. Search terms: hip hop and copyright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Launch a basic subject search </a:t>
            </a:r>
            <a:r>
              <a:rPr lang="en-US" sz="1200" i="0" u="none" strike="noStrike" kern="1200" baseline="0" dirty="0">
                <a:solidFill>
                  <a:schemeClr val="tx1"/>
                </a:solidFill>
                <a:latin typeface="Arial" charset="0"/>
                <a:ea typeface="MS PGothic" panose="020B0600070205080204" pitchFamily="34" charset="-128"/>
                <a:cs typeface="MS PGothic" charset="0"/>
              </a:rPr>
              <a:t>on </a:t>
            </a:r>
            <a:r>
              <a:rPr lang="en-US" sz="1200" b="1" i="0" u="none" strike="noStrike" kern="1200" baseline="0" dirty="0">
                <a:solidFill>
                  <a:schemeClr val="tx1"/>
                </a:solidFill>
                <a:latin typeface="Arial" charset="0"/>
                <a:ea typeface="MS PGothic" panose="020B0600070205080204" pitchFamily="34" charset="-128"/>
                <a:cs typeface="MS PGothic" charset="0"/>
              </a:rPr>
              <a:t>hip hop</a:t>
            </a:r>
            <a:r>
              <a:rPr lang="en-US" sz="1200" b="0" i="0" u="none" strike="noStrike" kern="1200" baseline="0" dirty="0">
                <a:solidFill>
                  <a:schemeClr val="tx1"/>
                </a:solidFill>
                <a:latin typeface="Arial" charset="0"/>
                <a:ea typeface="MS PGothic" panose="020B0600070205080204" pitchFamily="34" charset="-128"/>
                <a:cs typeface="MS PGothic" charset="0"/>
              </a:rPr>
              <a:t>. A proud 5000 results</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Why is this search important? It shows our coverage in the area of popular music, and also its diversity of document types (look at source types and note the diversity, among them results from fanzines (we occasionally also includes blog entries if important as research material), though academic publications prevail, see for example the over 1300 results from academic articles.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Now limit the search by search term </a:t>
            </a:r>
            <a:r>
              <a:rPr lang="en-US" sz="1200" b="1" i="0" u="none" strike="noStrike" kern="1200" baseline="0" dirty="0">
                <a:solidFill>
                  <a:schemeClr val="tx1"/>
                </a:solidFill>
                <a:latin typeface="Arial" charset="0"/>
                <a:ea typeface="MS PGothic" panose="020B0600070205080204" pitchFamily="34" charset="-128"/>
                <a:cs typeface="MS PGothic" charset="0"/>
              </a:rPr>
              <a:t>copyright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The search currently returns over 80 results. Two of them are “How copyright effected the musical style and critical reception of sample-based hip-hop” (</a:t>
            </a:r>
            <a:r>
              <a:rPr lang="en-US" sz="1200" b="0" i="1" u="none" strike="noStrike" kern="1200" baseline="0" dirty="0">
                <a:solidFill>
                  <a:schemeClr val="tx1"/>
                </a:solidFill>
                <a:latin typeface="Arial" charset="0"/>
                <a:ea typeface="MS PGothic" panose="020B0600070205080204" pitchFamily="34" charset="-128"/>
                <a:cs typeface="MS PGothic" charset="0"/>
              </a:rPr>
              <a:t>Journal of popular music studies </a:t>
            </a:r>
            <a:r>
              <a:rPr lang="en-US" sz="1200" b="0" i="0" u="none" strike="noStrike" kern="1200" baseline="0" dirty="0">
                <a:solidFill>
                  <a:schemeClr val="tx1"/>
                </a:solidFill>
                <a:latin typeface="Arial" charset="0"/>
                <a:ea typeface="MS PGothic" panose="020B0600070205080204" pitchFamily="34" charset="-128"/>
                <a:cs typeface="MS PGothic" charset="0"/>
              </a:rPr>
              <a:t>26/2–3 [June–September 2014] 295–320) by Amanda Sewell, and “’This is a sampling sport’: Digital sampling, rap music, and the law in cultural production” (Murray Forman, ed., </a:t>
            </a:r>
            <a:r>
              <a:rPr lang="en-US" sz="1200" b="0" i="1" u="none" strike="noStrike" kern="1200" baseline="0" dirty="0">
                <a:solidFill>
                  <a:schemeClr val="tx1"/>
                </a:solidFill>
                <a:latin typeface="Arial" charset="0"/>
                <a:ea typeface="MS PGothic" panose="020B0600070205080204" pitchFamily="34" charset="-128"/>
                <a:cs typeface="MS PGothic" charset="0"/>
              </a:rPr>
              <a:t>That’s the joint! The hip-hop studies reader</a:t>
            </a:r>
            <a:r>
              <a:rPr lang="en-US" sz="1200" b="0" i="0" u="none" strike="noStrike" kern="1200" baseline="0" dirty="0">
                <a:solidFill>
                  <a:schemeClr val="tx1"/>
                </a:solidFill>
                <a:latin typeface="Arial" charset="0"/>
                <a:ea typeface="MS PGothic" panose="020B0600070205080204" pitchFamily="34" charset="-128"/>
                <a:cs typeface="MS PGothic" charset="0"/>
              </a:rPr>
              <a:t> [2004] 443–58) by Thomas G. Schumacher. Both articles focus on the intersection of technology, law, and music in the context of intellectual property law and hip hop. The first looks at how hip-hop artists have responded to court rulings that have made digital sampling prohibitively expensive or simply impossible in many cases, adapting new creative processes to work around these imposed limitations. The second article “isolates copyright law as yet another site in which rap's creative approaches have disrupted the prevailing order, necessitating a reconsideration of the ways that law and culture are linked and the implications of their relations” (quoted from the abstract).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Why is this search important? It gives unique insight into cross-disciplinary subjects. In this example, the chosen search terms open a window on the ever-evolving relationship between popular music, digital technology, creative practice, the music industry, and the legal field. Digital media have upended legal standards across many industries with popular music often serving as the legalistic canary in the coalmine. At the turn of the century, it was online-music-trading service Napster that kicked off a series of legal battles that continue to this day. The two records above demonstrate both how technology has reshaped the law, and how legal standards can influence music making, impacting musical aesthetics and economics. Popular music has continually been at the forefront of these developments, anticipating new creative methods and new methods of doing business, across a broader spectrum of mass media and expressive forms. </a:t>
            </a:r>
          </a:p>
          <a:p>
            <a:pPr>
              <a:spcBef>
                <a:spcPts val="0"/>
              </a:spcBef>
            </a:pPr>
            <a:endParaRPr lang="en-US" sz="1200" b="0" i="0" u="none" strike="noStrike" kern="1200" baseline="0" dirty="0">
              <a:solidFill>
                <a:schemeClr val="tx1"/>
              </a:solidFill>
              <a:latin typeface="Arial" charset="0"/>
              <a:ea typeface="MS PGothic" panose="020B0600070205080204" pitchFamily="34" charset="-128"/>
              <a:cs typeface="MS PGothic" charset="0"/>
            </a:endParaRPr>
          </a:p>
          <a:p>
            <a:pPr>
              <a:spcBef>
                <a:spcPts val="0"/>
              </a:spcBef>
            </a:pPr>
            <a:r>
              <a:rPr lang="en-US" sz="1200" b="0" i="0" u="none" strike="noStrike" kern="1200" baseline="0" dirty="0">
                <a:solidFill>
                  <a:schemeClr val="tx1"/>
                </a:solidFill>
                <a:latin typeface="Arial" charset="0"/>
                <a:ea typeface="MS PGothic" panose="020B0600070205080204" pitchFamily="34" charset="-128"/>
                <a:cs typeface="MS PGothic" charset="0"/>
              </a:rPr>
              <a:t>4. Search terms: “sexuality and gender,” “popular music,” and “wars and catastrophes”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Launch a basic subject search on these three terms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The search currently returns over 40 results. Titles include “Finding meaning in manhood after the war: Gender and the warrior myth in Springsteen’s Vietnam War songs” (Jerry </a:t>
            </a:r>
            <a:r>
              <a:rPr lang="en-US" sz="1200" b="0" i="0" u="none" strike="noStrike" kern="1200" baseline="0" dirty="0" err="1">
                <a:solidFill>
                  <a:schemeClr val="tx1"/>
                </a:solidFill>
                <a:latin typeface="Arial" charset="0"/>
                <a:ea typeface="MS PGothic" panose="020B0600070205080204" pitchFamily="34" charset="-128"/>
                <a:cs typeface="MS PGothic" charset="0"/>
              </a:rPr>
              <a:t>Zolton</a:t>
            </a:r>
            <a:r>
              <a:rPr lang="en-US" sz="1200" b="0" i="0" u="none" strike="noStrike" kern="1200" baseline="0" dirty="0">
                <a:solidFill>
                  <a:schemeClr val="tx1"/>
                </a:solidFill>
                <a:latin typeface="Arial" charset="0"/>
                <a:ea typeface="MS PGothic" panose="020B0600070205080204" pitchFamily="34" charset="-128"/>
                <a:cs typeface="MS PGothic" charset="0"/>
              </a:rPr>
              <a:t>, et al., eds., </a:t>
            </a:r>
            <a:r>
              <a:rPr lang="en-US" sz="1200" b="0" i="1" u="none" strike="noStrike" kern="1200" baseline="0" dirty="0">
                <a:solidFill>
                  <a:schemeClr val="tx1"/>
                </a:solidFill>
                <a:latin typeface="Arial" charset="0"/>
                <a:ea typeface="MS PGothic" panose="020B0600070205080204" pitchFamily="34" charset="-128"/>
                <a:cs typeface="MS PGothic" charset="0"/>
              </a:rPr>
              <a:t>Bruce Springsteen, cultural studies, and the runaway American dream</a:t>
            </a:r>
            <a:r>
              <a:rPr lang="en-US" sz="1200" b="0" i="0" u="none" strike="noStrike" kern="1200" baseline="0" dirty="0">
                <a:solidFill>
                  <a:schemeClr val="tx1"/>
                </a:solidFill>
                <a:latin typeface="Arial" charset="0"/>
                <a:ea typeface="MS PGothic" panose="020B0600070205080204" pitchFamily="34" charset="-128"/>
                <a:cs typeface="MS PGothic" charset="0"/>
              </a:rPr>
              <a:t> [Ashgate Studies, 2012] 111–22) by Heather </a:t>
            </a:r>
            <a:r>
              <a:rPr lang="en-US" sz="1200" b="0" i="0" u="none" strike="noStrike" kern="1200" baseline="0" dirty="0" err="1">
                <a:solidFill>
                  <a:schemeClr val="tx1"/>
                </a:solidFill>
                <a:latin typeface="Arial" charset="0"/>
                <a:ea typeface="MS PGothic" panose="020B0600070205080204" pitchFamily="34" charset="-128"/>
                <a:cs typeface="MS PGothic" charset="0"/>
              </a:rPr>
              <a:t>Stur</a:t>
            </a:r>
            <a:r>
              <a:rPr lang="en-US" sz="1200" b="0" i="0" u="none" strike="noStrike" kern="1200" baseline="0" dirty="0">
                <a:solidFill>
                  <a:schemeClr val="tx1"/>
                </a:solidFill>
                <a:latin typeface="Arial" charset="0"/>
                <a:ea typeface="MS PGothic" panose="020B0600070205080204" pitchFamily="34" charset="-128"/>
                <a:cs typeface="MS PGothic" charset="0"/>
              </a:rPr>
              <a:t>, “Sonic contagions: Bird flu, Bandung, and the queer cartographies of MIA” (</a:t>
            </a:r>
            <a:r>
              <a:rPr lang="en-US" sz="1200" b="0" i="1" u="none" strike="noStrike" kern="1200" baseline="0" dirty="0">
                <a:solidFill>
                  <a:schemeClr val="tx1"/>
                </a:solidFill>
                <a:latin typeface="Arial" charset="0"/>
                <a:ea typeface="MS PGothic" panose="020B0600070205080204" pitchFamily="34" charset="-128"/>
                <a:cs typeface="MS PGothic" charset="0"/>
              </a:rPr>
              <a:t>Journal of popular music studies </a:t>
            </a:r>
            <a:r>
              <a:rPr lang="en-US" sz="1200" b="0" i="0" u="none" strike="noStrike" kern="1200" baseline="0" dirty="0">
                <a:solidFill>
                  <a:schemeClr val="tx1"/>
                </a:solidFill>
                <a:latin typeface="Arial" charset="0"/>
                <a:ea typeface="MS PGothic" panose="020B0600070205080204" pitchFamily="34" charset="-128"/>
                <a:cs typeface="MS PGothic" charset="0"/>
              </a:rPr>
              <a:t>26/2-3 [June-September 2014] 226–50) by Ronak K. Kapadia, and “Music, lyrics, and cultural tropes in Australian popular songs of the First World War: Two case studies” (</a:t>
            </a:r>
            <a:r>
              <a:rPr lang="en-US" sz="1200" b="0" i="1" u="none" strike="noStrike" kern="1200" baseline="0" dirty="0">
                <a:solidFill>
                  <a:schemeClr val="tx1"/>
                </a:solidFill>
                <a:latin typeface="Arial" charset="0"/>
                <a:ea typeface="MS PGothic" panose="020B0600070205080204" pitchFamily="34" charset="-128"/>
                <a:cs typeface="MS PGothic" charset="0"/>
              </a:rPr>
              <a:t>Musicology Australia </a:t>
            </a:r>
            <a:r>
              <a:rPr lang="en-US" sz="1200" b="0" i="0" u="none" strike="noStrike" kern="1200" baseline="0" dirty="0">
                <a:solidFill>
                  <a:schemeClr val="tx1"/>
                </a:solidFill>
                <a:latin typeface="Arial" charset="0"/>
                <a:ea typeface="MS PGothic" panose="020B0600070205080204" pitchFamily="34" charset="-128"/>
                <a:cs typeface="MS PGothic" charset="0"/>
              </a:rPr>
              <a:t>35/1 [July 2014] 90–105) by Paul Watt. Narrowing the search to full-text items returns three results, two of which are “The ‘other’ as projection screen: Authenticating heroic masculinity in war-themed heavy metal music videos” (</a:t>
            </a:r>
            <a:r>
              <a:rPr lang="en-US" sz="1200" b="0" i="1" u="none" strike="noStrike" kern="1200" baseline="0" dirty="0">
                <a:solidFill>
                  <a:schemeClr val="tx1"/>
                </a:solidFill>
                <a:latin typeface="Arial" charset="0"/>
                <a:ea typeface="MS PGothic" panose="020B0600070205080204" pitchFamily="34" charset="-128"/>
                <a:cs typeface="MS PGothic" charset="0"/>
              </a:rPr>
              <a:t>Metal music studies </a:t>
            </a:r>
            <a:r>
              <a:rPr lang="en-US" sz="1200" b="0" i="0" u="none" strike="noStrike" kern="1200" baseline="0" dirty="0">
                <a:solidFill>
                  <a:schemeClr val="tx1"/>
                </a:solidFill>
                <a:latin typeface="Arial" charset="0"/>
                <a:ea typeface="MS PGothic" panose="020B0600070205080204" pitchFamily="34" charset="-128"/>
                <a:cs typeface="MS PGothic" charset="0"/>
              </a:rPr>
              <a:t>1/3 [2015] 319–40) by </a:t>
            </a:r>
            <a:r>
              <a:rPr lang="en-US" sz="1200" b="0" i="0" u="none" strike="noStrike" kern="1200" baseline="0" dirty="0" err="1">
                <a:solidFill>
                  <a:schemeClr val="tx1"/>
                </a:solidFill>
                <a:latin typeface="Arial" charset="0"/>
                <a:ea typeface="MS PGothic" panose="020B0600070205080204" pitchFamily="34" charset="-128"/>
                <a:cs typeface="MS PGothic" charset="0"/>
              </a:rPr>
              <a:t>Wiebke</a:t>
            </a:r>
            <a:r>
              <a:rPr lang="en-US" sz="1200" b="0" i="0" u="none" strike="noStrike" kern="1200" baseline="0" dirty="0">
                <a:solidFill>
                  <a:schemeClr val="tx1"/>
                </a:solidFill>
                <a:latin typeface="Arial" charset="0"/>
                <a:ea typeface="MS PGothic" panose="020B0600070205080204" pitchFamily="34" charset="-128"/>
                <a:cs typeface="MS PGothic" charset="0"/>
              </a:rPr>
              <a:t> </a:t>
            </a:r>
            <a:r>
              <a:rPr lang="en-US" sz="1200" b="0" i="0" u="none" strike="noStrike" kern="1200" baseline="0" dirty="0" err="1">
                <a:solidFill>
                  <a:schemeClr val="tx1"/>
                </a:solidFill>
                <a:latin typeface="Arial" charset="0"/>
                <a:ea typeface="MS PGothic" panose="020B0600070205080204" pitchFamily="34" charset="-128"/>
                <a:cs typeface="MS PGothic" charset="0"/>
              </a:rPr>
              <a:t>Kartheus</a:t>
            </a:r>
            <a:r>
              <a:rPr lang="en-US" sz="1200" b="0" i="0" u="none" strike="noStrike" kern="1200" baseline="0" dirty="0">
                <a:solidFill>
                  <a:schemeClr val="tx1"/>
                </a:solidFill>
                <a:latin typeface="Arial" charset="0"/>
                <a:ea typeface="MS PGothic" panose="020B0600070205080204" pitchFamily="34" charset="-128"/>
                <a:cs typeface="MS PGothic" charset="0"/>
              </a:rPr>
              <a:t>; and a review of the book </a:t>
            </a:r>
            <a:r>
              <a:rPr lang="en-US" sz="1200" b="0" i="1" u="none" strike="noStrike" kern="1200" baseline="0" dirty="0">
                <a:solidFill>
                  <a:schemeClr val="tx1"/>
                </a:solidFill>
                <a:latin typeface="Arial" charset="0"/>
                <a:ea typeface="MS PGothic" panose="020B0600070205080204" pitchFamily="34" charset="-128"/>
                <a:cs typeface="MS PGothic" charset="0"/>
              </a:rPr>
              <a:t>Victory through harmony: The BBC and popular music in World War II </a:t>
            </a:r>
            <a:r>
              <a:rPr lang="en-US" sz="1200" b="0" i="0" u="none" strike="noStrike" kern="1200" baseline="0" dirty="0">
                <a:solidFill>
                  <a:schemeClr val="tx1"/>
                </a:solidFill>
                <a:latin typeface="Arial" charset="0"/>
                <a:ea typeface="MS PGothic" panose="020B0600070205080204" pitchFamily="34" charset="-128"/>
                <a:cs typeface="MS PGothic" charset="0"/>
              </a:rPr>
              <a:t>(Oxford University Press, 2012) written by Christina Baade and reviewed in </a:t>
            </a:r>
            <a:r>
              <a:rPr lang="en-US" sz="1200" b="0" i="1" u="none" strike="noStrike" kern="1200" baseline="0" dirty="0">
                <a:solidFill>
                  <a:schemeClr val="tx1"/>
                </a:solidFill>
                <a:latin typeface="Arial" charset="0"/>
                <a:ea typeface="MS PGothic" panose="020B0600070205080204" pitchFamily="34" charset="-128"/>
                <a:cs typeface="MS PGothic" charset="0"/>
              </a:rPr>
              <a:t>ARSC journal </a:t>
            </a:r>
            <a:r>
              <a:rPr lang="en-US" sz="1200" b="0" i="0" u="none" strike="noStrike" kern="1200" baseline="0" dirty="0">
                <a:solidFill>
                  <a:schemeClr val="tx1"/>
                </a:solidFill>
                <a:latin typeface="Arial" charset="0"/>
                <a:ea typeface="MS PGothic" panose="020B0600070205080204" pitchFamily="34" charset="-128"/>
                <a:cs typeface="MS PGothic" charset="0"/>
              </a:rPr>
              <a:t>(Fall 2013) 284–86, by </a:t>
            </a:r>
            <a:r>
              <a:rPr lang="en-US" sz="1200" b="0" i="0" u="none" strike="noStrike" kern="1200" baseline="0" dirty="0" err="1">
                <a:solidFill>
                  <a:schemeClr val="tx1"/>
                </a:solidFill>
                <a:latin typeface="Arial" charset="0"/>
                <a:ea typeface="MS PGothic" panose="020B0600070205080204" pitchFamily="34" charset="-128"/>
                <a:cs typeface="MS PGothic" charset="0"/>
              </a:rPr>
              <a:t>Pekka</a:t>
            </a:r>
            <a:r>
              <a:rPr lang="en-US" sz="1200" b="0" i="0" u="none" strike="noStrike" kern="1200" baseline="0" dirty="0">
                <a:solidFill>
                  <a:schemeClr val="tx1"/>
                </a:solidFill>
                <a:latin typeface="Arial" charset="0"/>
                <a:ea typeface="MS PGothic" panose="020B0600070205080204" pitchFamily="34" charset="-128"/>
                <a:cs typeface="MS PGothic" charset="0"/>
              </a:rPr>
              <a:t> Gronow (the book itself can also be found in RILM). </a:t>
            </a:r>
            <a:r>
              <a:rPr lang="en-US" sz="1200" b="0" i="0" u="none" strike="noStrike" kern="1200" baseline="0" dirty="0" err="1">
                <a:solidFill>
                  <a:schemeClr val="tx1"/>
                </a:solidFill>
                <a:latin typeface="Arial" charset="0"/>
                <a:ea typeface="MS PGothic" panose="020B0600070205080204" pitchFamily="34" charset="-128"/>
                <a:cs typeface="MS PGothic" charset="0"/>
              </a:rPr>
              <a:t>Kartheus</a:t>
            </a:r>
            <a:r>
              <a:rPr lang="en-US" sz="1200" b="0" i="0" u="none" strike="noStrike" kern="1200" baseline="0" dirty="0">
                <a:solidFill>
                  <a:schemeClr val="tx1"/>
                </a:solidFill>
                <a:latin typeface="Arial" charset="0"/>
                <a:ea typeface="MS PGothic" panose="020B0600070205080204" pitchFamily="34" charset="-128"/>
                <a:cs typeface="MS PGothic" charset="0"/>
              </a:rPr>
              <a:t> article “examines Islamophobia as an undercurrent of U.S. culture, heavy metal’s notions of masculinity and authenticity, and the ways in which these two seemingly separate issues intersect in war-themed music videos.” Baade’s book “both tells the story of the BBC's musical participation in wartime events and explores how popular music and jazz broadcasting helped redefine notions of war, gender, race, class, and nationality in wartime Britain” (from author and publisher abstracts, respectively). </a:t>
            </a:r>
          </a:p>
          <a:p>
            <a:pPr marL="171450" indent="-171450">
              <a:spcBef>
                <a:spcPts val="0"/>
              </a:spcBef>
              <a:buFont typeface="Arial" panose="020B0604020202020204" pitchFamily="34" charset="0"/>
              <a:buChar char="•"/>
            </a:pPr>
            <a:r>
              <a:rPr lang="en-US" sz="1200" b="0" i="0" u="none" strike="noStrike" kern="1200" baseline="0" dirty="0">
                <a:solidFill>
                  <a:schemeClr val="tx1"/>
                </a:solidFill>
                <a:latin typeface="Arial" charset="0"/>
                <a:ea typeface="MS PGothic" panose="020B0600070205080204" pitchFamily="34" charset="-128"/>
                <a:cs typeface="MS PGothic" charset="0"/>
              </a:rPr>
              <a:t>Why is this search important? A growing body of research demonstrates that gender roles are nowhere more prominent than in war. This is especially true when it comes to cultural representations of warfare and warriors—which often seem to be as much or more about ideal gender roles than warfare itself—representations that greatly impact public opinion and official policy on military conflict. However, most of this research has overlooked the role of music in these representations of war. Popular music can be a powerful medium in this context, especially given the central role it has often played in interpreting and performing gender over the past century—arguably with more nuance and influence that any other expressive form during this time. The RILM search above shows there is a sizeable body of research on the intersection of warfare, gender, and popular music that could provide additional insights to sociologists and military scientists. </a:t>
            </a:r>
          </a:p>
          <a:p>
            <a:pPr>
              <a:spcBef>
                <a:spcPts val="0"/>
              </a:spcBef>
            </a:pPr>
            <a:endParaRPr lang="en-US" sz="1200" b="0" i="0" u="none" strike="noStrike" kern="1200" baseline="0" dirty="0">
              <a:solidFill>
                <a:schemeClr val="tx1"/>
              </a:solidFill>
              <a:latin typeface="Arial" charset="0"/>
              <a:ea typeface="MS PGothic" panose="020B0600070205080204" pitchFamily="34" charset="-128"/>
              <a:cs typeface="MS PGothic" charset="0"/>
            </a:endParaRPr>
          </a:p>
          <a:p>
            <a:pPr>
              <a:spcBef>
                <a:spcPts val="0"/>
              </a:spcBef>
            </a:pPr>
            <a:r>
              <a:rPr lang="en-US" sz="1200" b="0" i="0" u="none" strike="noStrike" kern="1200" baseline="0" dirty="0">
                <a:solidFill>
                  <a:schemeClr val="tx1"/>
                </a:solidFill>
                <a:latin typeface="Arial" charset="0"/>
                <a:ea typeface="MS PGothic" panose="020B0600070205080204" pitchFamily="34" charset="-128"/>
                <a:cs typeface="MS PGothic" charset="0"/>
              </a:rPr>
              <a:t>Other solid search terms to explore on your own are </a:t>
            </a:r>
            <a:r>
              <a:rPr lang="en-US" sz="1200" b="1" i="0" u="none" strike="noStrike" kern="1200" baseline="0" dirty="0">
                <a:solidFill>
                  <a:schemeClr val="tx1"/>
                </a:solidFill>
                <a:latin typeface="Arial" charset="0"/>
                <a:ea typeface="MS PGothic" panose="020B0600070205080204" pitchFamily="34" charset="-128"/>
                <a:cs typeface="MS PGothic" charset="0"/>
              </a:rPr>
              <a:t>Aboriginal, pedagogy and Bologna, graffiti, cultural studies. </a:t>
            </a:r>
            <a:r>
              <a:rPr lang="en-US" sz="1200" b="0" i="0" u="none" strike="noStrike" kern="1200" baseline="0" dirty="0">
                <a:solidFill>
                  <a:schemeClr val="tx1"/>
                </a:solidFill>
                <a:latin typeface="Arial" charset="0"/>
                <a:ea typeface="MS PGothic" panose="020B0600070205080204" pitchFamily="34" charset="-128"/>
                <a:cs typeface="MS PGothic" charset="0"/>
              </a:rPr>
              <a:t>Further searches for regional representation upon request. </a:t>
            </a:r>
            <a:endParaRPr lang="en-US" dirty="0">
              <a:ea typeface="MS PGothic" charset="0"/>
            </a:endParaRPr>
          </a:p>
          <a:p>
            <a:pPr>
              <a:spcBef>
                <a:spcPts val="0"/>
              </a:spcBef>
            </a:pPr>
            <a:r>
              <a:rPr lang="en-US" dirty="0">
                <a:ea typeface="MS PGothic" charset="0"/>
              </a:rPr>
              <a:t>If you need customized searches for your classroom, please contact tfruhauf@rilm.org.</a:t>
            </a:r>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6</a:t>
            </a:fld>
            <a:endParaRPr lang="en-US"/>
          </a:p>
        </p:txBody>
      </p:sp>
    </p:spTree>
    <p:extLst>
      <p:ext uri="{BB962C8B-B14F-4D97-AF65-F5344CB8AC3E}">
        <p14:creationId xmlns:p14="http://schemas.microsoft.com/office/powerpoint/2010/main" val="2526002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baseline="0" dirty="0">
                <a:solidFill>
                  <a:schemeClr val="tx1"/>
                </a:solidFill>
                <a:effectLst/>
                <a:latin typeface="Arial" charset="0"/>
                <a:ea typeface="MS PGothic" panose="020B0600070205080204" pitchFamily="34" charset="-128"/>
                <a:cs typeface="MS PGothic" charset="0"/>
              </a:rPr>
              <a:t>RILM Music Encyclopedias </a:t>
            </a:r>
            <a:r>
              <a:rPr lang="en-US" sz="1200" kern="1200" dirty="0">
                <a:solidFill>
                  <a:schemeClr val="tx1"/>
                </a:solidFill>
                <a:effectLst/>
                <a:latin typeface="Arial" charset="0"/>
                <a:ea typeface="MS PGothic" panose="020B0600070205080204" pitchFamily="34" charset="-128"/>
                <a:cs typeface="MS PGothic" charset="0"/>
              </a:rPr>
              <a:t>is an annually</a:t>
            </a:r>
            <a:r>
              <a:rPr lang="en-US" sz="1200" kern="1200" baseline="0" dirty="0">
                <a:solidFill>
                  <a:schemeClr val="tx1"/>
                </a:solidFill>
                <a:effectLst/>
                <a:latin typeface="Arial" charset="0"/>
                <a:ea typeface="MS PGothic" panose="020B0600070205080204" pitchFamily="34" charset="-128"/>
                <a:cs typeface="MS PGothic" charset="0"/>
              </a:rPr>
              <a:t> e</a:t>
            </a:r>
            <a:r>
              <a:rPr lang="en-US" sz="1200" kern="1200" dirty="0">
                <a:solidFill>
                  <a:schemeClr val="tx1"/>
                </a:solidFill>
                <a:effectLst/>
                <a:latin typeface="Arial" charset="0"/>
                <a:ea typeface="MS PGothic" panose="020B0600070205080204" pitchFamily="34" charset="-128"/>
                <a:cs typeface="MS PGothic" charset="0"/>
              </a:rPr>
              <a:t>xpanding full-text compilation of reference works that can be searched on one click. When it was launched, the collection included</a:t>
            </a:r>
            <a:r>
              <a:rPr lang="en-US" sz="1200" kern="1200" baseline="0" dirty="0">
                <a:solidFill>
                  <a:schemeClr val="tx1"/>
                </a:solidFill>
                <a:effectLst/>
                <a:latin typeface="Arial" charset="0"/>
                <a:ea typeface="MS PGothic" panose="020B0600070205080204" pitchFamily="34" charset="-128"/>
                <a:cs typeface="MS PGothic" charset="0"/>
              </a:rPr>
              <a:t> 41 encyclopedias and dictionaries of music. Every year, we add new titles</a:t>
            </a:r>
            <a:r>
              <a:rPr lang="en-US" sz="1200" kern="1200" dirty="0">
                <a:solidFill>
                  <a:schemeClr val="tx1"/>
                </a:solidFill>
                <a:effectLst/>
                <a:latin typeface="Arial" charset="0"/>
                <a:ea typeface="MS PGothic" panose="020B0600070205080204" pitchFamily="34" charset="-128"/>
                <a:cs typeface="MS PGothic" charset="0"/>
              </a:rPr>
              <a:t>. Our encyclopedias</a:t>
            </a:r>
            <a:r>
              <a:rPr lang="en-US" sz="1200" kern="1200" baseline="0" dirty="0">
                <a:solidFill>
                  <a:schemeClr val="tx1"/>
                </a:solidFill>
                <a:effectLst/>
                <a:latin typeface="Arial" charset="0"/>
                <a:ea typeface="MS PGothic" panose="020B0600070205080204" pitchFamily="34" charset="-128"/>
                <a:cs typeface="MS PGothic" charset="0"/>
              </a:rPr>
              <a:t> cover a vast range of topics, from opera to marching bands to blues and gospel, and our collection includes publications in many different languages and </a:t>
            </a:r>
            <a:r>
              <a:rPr lang="en-US" sz="1200" kern="1200" dirty="0">
                <a:solidFill>
                  <a:schemeClr val="tx1"/>
                </a:solidFill>
                <a:effectLst/>
                <a:latin typeface="Arial" charset="0"/>
                <a:ea typeface="MS PGothic" panose="020B0600070205080204" pitchFamily="34" charset="-128"/>
                <a:cs typeface="MS PGothic" charset="0"/>
              </a:rPr>
              <a:t>published from 1775 to the present</a:t>
            </a:r>
            <a:r>
              <a:rPr lang="en-US" dirty="0"/>
              <a:t>.</a:t>
            </a:r>
            <a:r>
              <a:rPr lang="en-US" sz="1200" kern="1200" baseline="0" dirty="0">
                <a:solidFill>
                  <a:schemeClr val="tx1"/>
                </a:solidFill>
                <a:effectLst/>
                <a:latin typeface="Arial" charset="0"/>
                <a:ea typeface="MS PGothic" panose="020B0600070205080204" pitchFamily="34" charset="-128"/>
                <a:cs typeface="MS PGothic" charset="0"/>
              </a:rPr>
              <a:t> </a:t>
            </a:r>
            <a:r>
              <a:rPr lang="en-US" b="0" dirty="0"/>
              <a:t>For a full title list go to: </a:t>
            </a:r>
            <a:r>
              <a:rPr lang="en-US" b="0" dirty="0">
                <a:solidFill>
                  <a:srgbClr val="00B0F0"/>
                </a:solidFill>
              </a:rPr>
              <a:t>http://www.rilm.org/encyclopedias/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charset="0"/>
              <a:ea typeface="Osaka" charset="0"/>
              <a:cs typeface="Osaka" charset="0"/>
            </a:endParaRPr>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7</a:t>
            </a:fld>
            <a:endParaRPr lang="en-US"/>
          </a:p>
        </p:txBody>
      </p:sp>
    </p:spTree>
    <p:extLst>
      <p:ext uri="{BB962C8B-B14F-4D97-AF65-F5344CB8AC3E}">
        <p14:creationId xmlns:p14="http://schemas.microsoft.com/office/powerpoint/2010/main" val="57488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RILM Music Encyclopedias </a:t>
            </a:r>
            <a:r>
              <a:rPr lang="en-US" dirty="0"/>
              <a:t>is invaluable in finding hard-to-locate content and for multiple other reasons as listed.</a:t>
            </a:r>
          </a:p>
        </p:txBody>
      </p:sp>
      <p:sp>
        <p:nvSpPr>
          <p:cNvPr id="4" name="Slide Number Placeholder 3"/>
          <p:cNvSpPr>
            <a:spLocks noGrp="1"/>
          </p:cNvSpPr>
          <p:nvPr>
            <p:ph type="sldNum" sz="quarter" idx="5"/>
          </p:nvPr>
        </p:nvSpPr>
        <p:spPr/>
        <p:txBody>
          <a:bodyPr/>
          <a:lstStyle/>
          <a:p>
            <a:fld id="{694F2250-9628-41CA-81BB-45E36B35FF9F}" type="slidenum">
              <a:rPr lang="en-US" smtClean="0"/>
              <a:t>8</a:t>
            </a:fld>
            <a:endParaRPr lang="en-US"/>
          </a:p>
        </p:txBody>
      </p:sp>
    </p:spTree>
    <p:extLst>
      <p:ext uri="{BB962C8B-B14F-4D97-AF65-F5344CB8AC3E}">
        <p14:creationId xmlns:p14="http://schemas.microsoft.com/office/powerpoint/2010/main" val="2244186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t>Recommended Searches on rme.rilm.org</a:t>
            </a:r>
            <a:endParaRPr lang="en-US" dirty="0"/>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1.    Search term: harpsichord</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Launch a basic search on </a:t>
            </a:r>
            <a:r>
              <a:rPr lang="en-US" sz="1200" b="1" i="0" u="none" strike="noStrike" kern="1200" dirty="0">
                <a:solidFill>
                  <a:schemeClr val="tx1"/>
                </a:solidFill>
                <a:effectLst/>
                <a:latin typeface="Arial" charset="0"/>
                <a:ea typeface="MS PGothic" panose="020B0600070205080204" pitchFamily="34" charset="-128"/>
                <a:cs typeface="MS PGothic" charset="0"/>
              </a:rPr>
              <a:t>harpsichord</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Peruse the first ten search results: you see the entries Harpsichord, </a:t>
            </a:r>
            <a:r>
              <a:rPr lang="en-US" sz="1200" b="0" i="0" u="none" strike="noStrike" kern="1200" dirty="0" err="1">
                <a:solidFill>
                  <a:schemeClr val="tx1"/>
                </a:solidFill>
                <a:effectLst/>
                <a:latin typeface="Arial" charset="0"/>
                <a:ea typeface="MS PGothic" panose="020B0600070205080204" pitchFamily="34" charset="-128"/>
                <a:cs typeface="MS PGothic" charset="0"/>
              </a:rPr>
              <a:t>Clavecin</a:t>
            </a:r>
            <a:r>
              <a:rPr lang="en-US" sz="1200" b="0" i="0" u="none" strike="noStrike" kern="1200" dirty="0">
                <a:solidFill>
                  <a:schemeClr val="tx1"/>
                </a:solidFill>
                <a:effectLst/>
                <a:latin typeface="Arial" charset="0"/>
                <a:ea typeface="MS PGothic" panose="020B0600070205080204" pitchFamily="34" charset="-128"/>
                <a:cs typeface="MS PGothic" charset="0"/>
              </a:rPr>
              <a:t>, Cembalo, </a:t>
            </a:r>
            <a:r>
              <a:rPr lang="en-US" sz="1200" b="0" i="0" u="none" strike="noStrike" kern="1200" dirty="0" err="1">
                <a:solidFill>
                  <a:schemeClr val="tx1"/>
                </a:solidFill>
                <a:effectLst/>
                <a:latin typeface="Arial" charset="0"/>
                <a:ea typeface="MS PGothic" panose="020B0600070205080204" pitchFamily="34" charset="-128"/>
                <a:cs typeface="MS PGothic" charset="0"/>
              </a:rPr>
              <a:t>Klavier</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Steertstück</a:t>
            </a:r>
            <a:r>
              <a:rPr lang="en-US" sz="1200" b="0" i="0"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err="1">
                <a:solidFill>
                  <a:schemeClr val="tx1"/>
                </a:solidFill>
                <a:effectLst/>
                <a:latin typeface="Arial" charset="0"/>
                <a:ea typeface="MS PGothic" panose="020B0600070205080204" pitchFamily="34" charset="-128"/>
                <a:cs typeface="MS PGothic" charset="0"/>
              </a:rPr>
              <a:t>Gravicembŏlo</a:t>
            </a:r>
            <a:r>
              <a:rPr lang="en-US" sz="1200" b="0" i="0" u="none" strike="noStrike" kern="1200" dirty="0">
                <a:solidFill>
                  <a:schemeClr val="tx1"/>
                </a:solidFill>
                <a:effectLst/>
                <a:latin typeface="Arial" charset="0"/>
                <a:ea typeface="MS PGothic" panose="020B0600070205080204" pitchFamily="34" charset="-128"/>
                <a:cs typeface="MS PGothic" charset="0"/>
              </a:rPr>
              <a:t>—all equivalencies for harpsichord</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Why is this search important: RME can be searched by musicologists in different languages as it includes equivalencies so that you can search </a:t>
            </a:r>
            <a:r>
              <a:rPr lang="en-US" sz="1200" b="0" i="0" u="none" strike="noStrike" kern="1200" dirty="0" err="1">
                <a:solidFill>
                  <a:schemeClr val="tx1"/>
                </a:solidFill>
                <a:effectLst/>
                <a:latin typeface="Arial" charset="0"/>
                <a:ea typeface="MS PGothic" panose="020B0600070205080204" pitchFamily="34" charset="-128"/>
                <a:cs typeface="MS PGothic" charset="0"/>
              </a:rPr>
              <a:t>Čajkovskij</a:t>
            </a:r>
            <a:r>
              <a:rPr lang="en-US" sz="1200" b="0" i="0" u="none" strike="noStrike" kern="1200" dirty="0">
                <a:solidFill>
                  <a:schemeClr val="tx1"/>
                </a:solidFill>
                <a:effectLst/>
                <a:latin typeface="Arial" charset="0"/>
                <a:ea typeface="MS PGothic" panose="020B0600070205080204" pitchFamily="34" charset="-128"/>
                <a:cs typeface="MS PGothic" charset="0"/>
              </a:rPr>
              <a:t>, Tchaikovsky, </a:t>
            </a:r>
            <a:r>
              <a:rPr lang="en-US" sz="1200" b="0" i="0" u="none" strike="noStrike" kern="1200" dirty="0" err="1">
                <a:solidFill>
                  <a:schemeClr val="tx1"/>
                </a:solidFill>
                <a:effectLst/>
                <a:latin typeface="Arial" charset="0"/>
                <a:ea typeface="MS PGothic" panose="020B0600070205080204" pitchFamily="34" charset="-128"/>
                <a:cs typeface="MS PGothic" charset="0"/>
              </a:rPr>
              <a:t>Tschaikowsky</a:t>
            </a:r>
            <a:r>
              <a:rPr lang="en-US" sz="1200" b="0" i="0" u="none" strike="noStrike" kern="1200" dirty="0">
                <a:solidFill>
                  <a:schemeClr val="tx1"/>
                </a:solidFill>
                <a:effectLst/>
                <a:latin typeface="Arial" charset="0"/>
                <a:ea typeface="MS PGothic" panose="020B0600070205080204" pitchFamily="34" charset="-128"/>
                <a:cs typeface="MS PGothic" charset="0"/>
              </a:rPr>
              <a:t>, etc. and still get you the maximum of search results possible.</a:t>
            </a:r>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 </a:t>
            </a:r>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2.    Search term: Mozart</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Launch a basic search on </a:t>
            </a:r>
            <a:r>
              <a:rPr lang="en-US" sz="1200" b="1" i="0" u="none" strike="noStrike" kern="1200" dirty="0">
                <a:solidFill>
                  <a:schemeClr val="tx1"/>
                </a:solidFill>
                <a:effectLst/>
                <a:latin typeface="Arial" charset="0"/>
                <a:ea typeface="MS PGothic" panose="020B0600070205080204" pitchFamily="34" charset="-128"/>
                <a:cs typeface="MS PGothic" charset="0"/>
              </a:rPr>
              <a:t>Mozart</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Then go to the Advanced Search screen and select Geographic Entry.</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On the result list you will find the entry “The Middle East”, by Jane Prendergast, Encyclopedia of Music in the 20th Century. Here you find out that "Fairuz had a wide repertoire including Mozart, flamenco, Balkan folklore and Latin American rumbas."</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Why is this search important: This knowledge is crucial for an ethnomusicologist working on Fairuz (“the most widely admired and deeply respected living singers in the Arab world</a:t>
            </a:r>
            <a:r>
              <a:rPr lang="en-US" sz="1200" b="0" i="0" u="sng" strike="noStrike" kern="1200" dirty="0">
                <a:solidFill>
                  <a:schemeClr val="tx1"/>
                </a:solidFill>
                <a:effectLst/>
                <a:latin typeface="Arial" charset="0"/>
                <a:ea typeface="MS PGothic" panose="020B0600070205080204" pitchFamily="34" charset="-128"/>
                <a:cs typeface="MS PGothic" charset="0"/>
                <a:hlinkClick r:id="rId3"/>
              </a:rPr>
              <a:t> world</a:t>
            </a:r>
            <a:r>
              <a:rPr lang="en-US" sz="1200" b="0" i="0" u="none" strike="noStrike" kern="1200" dirty="0">
                <a:solidFill>
                  <a:schemeClr val="tx1"/>
                </a:solidFill>
                <a:effectLst/>
                <a:latin typeface="Arial" charset="0"/>
                <a:ea typeface="MS PGothic" panose="020B0600070205080204" pitchFamily="34" charset="-128"/>
                <a:cs typeface="MS PGothic" charset="0"/>
              </a:rPr>
              <a:t>,” per Wikipedia) and a historical musicologist working on Mozart reception in the Middle East, yet they would never find it by going to the shelf and looking through the hard copy, as it is not indexed. RME </a:t>
            </a:r>
            <a:r>
              <a:rPr lang="en-US" sz="1200" b="0" i="0" u="none" strike="noStrike" kern="1200" dirty="0" err="1">
                <a:solidFill>
                  <a:schemeClr val="tx1"/>
                </a:solidFill>
                <a:effectLst/>
                <a:latin typeface="Arial" charset="0"/>
                <a:ea typeface="MS PGothic" panose="020B0600070205080204" pitchFamily="34" charset="-128"/>
                <a:cs typeface="MS PGothic" charset="0"/>
              </a:rPr>
              <a:t>cleary</a:t>
            </a:r>
            <a:r>
              <a:rPr lang="en-US" sz="1200" b="0" i="0" u="none" strike="noStrike" kern="1200" dirty="0">
                <a:solidFill>
                  <a:schemeClr val="tx1"/>
                </a:solidFill>
                <a:effectLst/>
                <a:latin typeface="Arial" charset="0"/>
                <a:ea typeface="MS PGothic" panose="020B0600070205080204" pitchFamily="34" charset="-128"/>
                <a:cs typeface="MS PGothic" charset="0"/>
              </a:rPr>
              <a:t> has a functionality that a book shelf cannot offer.</a:t>
            </a:r>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 </a:t>
            </a:r>
          </a:p>
          <a:p>
            <a:pPr rtl="0">
              <a:spcBef>
                <a:spcPts val="0"/>
              </a:spcBef>
            </a:pPr>
            <a:r>
              <a:rPr lang="en-US" sz="1200" b="0" i="0" u="none" strike="noStrike" kern="1200" dirty="0">
                <a:solidFill>
                  <a:schemeClr val="tx1"/>
                </a:solidFill>
                <a:effectLst/>
                <a:latin typeface="Arial" charset="0"/>
                <a:ea typeface="MS PGothic" panose="020B0600070205080204" pitchFamily="34" charset="-128"/>
                <a:cs typeface="MS PGothic" charset="0"/>
              </a:rPr>
              <a:t>3.    Search term: Klaus Huber</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Launch a basic search on </a:t>
            </a:r>
            <a:r>
              <a:rPr lang="en-US" sz="1200" b="1" i="0" u="none" strike="noStrike" kern="1200" dirty="0">
                <a:solidFill>
                  <a:schemeClr val="tx1"/>
                </a:solidFill>
                <a:effectLst/>
                <a:latin typeface="Arial" charset="0"/>
                <a:ea typeface="MS PGothic" panose="020B0600070205080204" pitchFamily="34" charset="-128"/>
                <a:cs typeface="MS PGothic" charset="0"/>
              </a:rPr>
              <a:t>Klaus Huber</a:t>
            </a:r>
          </a:p>
          <a:p>
            <a:pPr marL="171450" indent="-171450" rtl="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The first few search results are name entries for the composer born in 1924 in Switzerland</a:t>
            </a:r>
          </a:p>
          <a:p>
            <a:pPr marL="171450" indent="-171450">
              <a:spcBef>
                <a:spcPts val="0"/>
              </a:spcBef>
              <a:buFont typeface="Arial" panose="020B0604020202020204" pitchFamily="34" charset="0"/>
              <a:buChar char="•"/>
            </a:pPr>
            <a:r>
              <a:rPr lang="en-US" sz="1200" b="0" i="0" u="none" strike="noStrike" kern="1200" dirty="0">
                <a:solidFill>
                  <a:schemeClr val="tx1"/>
                </a:solidFill>
                <a:effectLst/>
                <a:latin typeface="Arial" charset="0"/>
                <a:ea typeface="MS PGothic" panose="020B0600070205080204" pitchFamily="34" charset="-128"/>
                <a:cs typeface="MS PGothic" charset="0"/>
              </a:rPr>
              <a:t>Why is this search important: RME contains an ongoing, continuously updated encyclopedia, the </a:t>
            </a:r>
            <a:r>
              <a:rPr lang="en-US" sz="1200" b="0" i="1" u="none" strike="noStrike" kern="1200" dirty="0" err="1">
                <a:solidFill>
                  <a:schemeClr val="tx1"/>
                </a:solidFill>
                <a:effectLst/>
                <a:latin typeface="Arial" charset="0"/>
                <a:ea typeface="MS PGothic" panose="020B0600070205080204" pitchFamily="34" charset="-128"/>
                <a:cs typeface="MS PGothic" charset="0"/>
              </a:rPr>
              <a:t>Komponisten</a:t>
            </a:r>
            <a:r>
              <a:rPr lang="en-US" sz="1200" b="0" i="1" u="none" strike="noStrike" kern="1200" dirty="0">
                <a:solidFill>
                  <a:schemeClr val="tx1"/>
                </a:solidFill>
                <a:effectLst/>
                <a:latin typeface="Arial" charset="0"/>
                <a:ea typeface="MS PGothic" panose="020B0600070205080204" pitchFamily="34" charset="-128"/>
                <a:cs typeface="MS PGothic" charset="0"/>
              </a:rPr>
              <a:t> der </a:t>
            </a:r>
            <a:r>
              <a:rPr lang="en-US" sz="1200" b="0" i="1" u="none" strike="noStrike" kern="1200" dirty="0" err="1">
                <a:solidFill>
                  <a:schemeClr val="tx1"/>
                </a:solidFill>
                <a:effectLst/>
                <a:latin typeface="Arial" charset="0"/>
                <a:ea typeface="MS PGothic" panose="020B0600070205080204" pitchFamily="34" charset="-128"/>
                <a:cs typeface="MS PGothic" charset="0"/>
              </a:rPr>
              <a:t>Gegenwart</a:t>
            </a:r>
            <a:r>
              <a:rPr lang="en-US" sz="1200" b="0" i="0" u="none" strike="noStrike" kern="1200" dirty="0">
                <a:solidFill>
                  <a:schemeClr val="tx1"/>
                </a:solidFill>
                <a:effectLst/>
                <a:latin typeface="Arial" charset="0"/>
                <a:ea typeface="MS PGothic" panose="020B0600070205080204" pitchFamily="34" charset="-128"/>
                <a:cs typeface="MS PGothic" charset="0"/>
              </a:rPr>
              <a:t>. His particular entry has been updated just in 2015. This is especially valuable for living composers. But how at a given time has a composer been presented and perceived. This search also shows the merits of RME for historiographic research, as the music researcher can easily compare the 2015 </a:t>
            </a:r>
            <a:r>
              <a:rPr lang="en-US" sz="1200" b="0" i="1" u="none" strike="noStrike" kern="1200" dirty="0" err="1">
                <a:solidFill>
                  <a:schemeClr val="tx1"/>
                </a:solidFill>
                <a:effectLst/>
                <a:latin typeface="Arial" charset="0"/>
                <a:ea typeface="MS PGothic" panose="020B0600070205080204" pitchFamily="34" charset="-128"/>
                <a:cs typeface="MS PGothic" charset="0"/>
              </a:rPr>
              <a:t>Komponisten</a:t>
            </a:r>
            <a:r>
              <a:rPr lang="en-US" sz="1200" b="0" i="1" u="none" strike="noStrike" kern="1200" dirty="0">
                <a:solidFill>
                  <a:schemeClr val="tx1"/>
                </a:solidFill>
                <a:effectLst/>
                <a:latin typeface="Arial" charset="0"/>
                <a:ea typeface="MS PGothic" panose="020B0600070205080204" pitchFamily="34" charset="-128"/>
                <a:cs typeface="MS PGothic" charset="0"/>
              </a:rPr>
              <a:t> der </a:t>
            </a:r>
            <a:r>
              <a:rPr lang="en-US" sz="1200" b="0" i="1" u="none" strike="noStrike" kern="1200" dirty="0" err="1">
                <a:solidFill>
                  <a:schemeClr val="tx1"/>
                </a:solidFill>
                <a:effectLst/>
                <a:latin typeface="Arial" charset="0"/>
                <a:ea typeface="MS PGothic" panose="020B0600070205080204" pitchFamily="34" charset="-128"/>
                <a:cs typeface="MS PGothic" charset="0"/>
              </a:rPr>
              <a:t>Gegenwart</a:t>
            </a:r>
            <a:r>
              <a:rPr lang="en-US" sz="1200" b="0" i="0" u="none" strike="noStrike" kern="1200" dirty="0">
                <a:solidFill>
                  <a:schemeClr val="tx1"/>
                </a:solidFill>
                <a:effectLst/>
                <a:latin typeface="Arial" charset="0"/>
                <a:ea typeface="MS PGothic" panose="020B0600070205080204" pitchFamily="34" charset="-128"/>
                <a:cs typeface="MS PGothic" charset="0"/>
              </a:rPr>
              <a:t> entry with the 1981 entry in </a:t>
            </a:r>
            <a:r>
              <a:rPr lang="en-US" sz="1200" b="0" i="1" u="none" strike="noStrike" kern="1200" dirty="0" err="1">
                <a:solidFill>
                  <a:schemeClr val="tx1"/>
                </a:solidFill>
                <a:effectLst/>
                <a:latin typeface="Arial" charset="0"/>
                <a:ea typeface="MS PGothic" panose="020B0600070205080204" pitchFamily="34" charset="-128"/>
                <a:cs typeface="MS PGothic" charset="0"/>
              </a:rPr>
              <a:t>Algemene</a:t>
            </a:r>
            <a:r>
              <a:rPr lang="en-US" sz="1200" b="0" i="1" u="none" strike="noStrike" kern="1200" dirty="0">
                <a:solidFill>
                  <a:schemeClr val="tx1"/>
                </a:solidFill>
                <a:effectLst/>
                <a:latin typeface="Arial" charset="0"/>
                <a:ea typeface="MS PGothic" panose="020B0600070205080204" pitchFamily="34" charset="-128"/>
                <a:cs typeface="MS PGothic" charset="0"/>
              </a:rPr>
              <a:t> </a:t>
            </a:r>
            <a:r>
              <a:rPr lang="en-US" sz="1200" b="0" i="1" u="none" strike="noStrike" kern="1200" dirty="0" err="1">
                <a:solidFill>
                  <a:schemeClr val="tx1"/>
                </a:solidFill>
                <a:effectLst/>
                <a:latin typeface="Arial" charset="0"/>
                <a:ea typeface="MS PGothic" panose="020B0600070205080204" pitchFamily="34" charset="-128"/>
                <a:cs typeface="MS PGothic" charset="0"/>
              </a:rPr>
              <a:t>muziek</a:t>
            </a:r>
            <a:r>
              <a:rPr lang="en-US" sz="1200" b="0" i="1" u="none" strike="noStrike" kern="1200" dirty="0">
                <a:solidFill>
                  <a:schemeClr val="tx1"/>
                </a:solidFill>
                <a:effectLst/>
                <a:latin typeface="Arial" charset="0"/>
                <a:ea typeface="MS PGothic" panose="020B0600070205080204" pitchFamily="34" charset="-128"/>
                <a:cs typeface="MS PGothic" charset="0"/>
              </a:rPr>
              <a:t> </a:t>
            </a:r>
            <a:r>
              <a:rPr lang="en-US" sz="1200" b="0" i="1" u="none" strike="noStrike" kern="1200" dirty="0" err="1">
                <a:solidFill>
                  <a:schemeClr val="tx1"/>
                </a:solidFill>
                <a:effectLst/>
                <a:latin typeface="Arial" charset="0"/>
                <a:ea typeface="MS PGothic" panose="020B0600070205080204" pitchFamily="34" charset="-128"/>
                <a:cs typeface="MS PGothic" charset="0"/>
              </a:rPr>
              <a:t>encyclopedie</a:t>
            </a:r>
            <a:r>
              <a:rPr lang="en-US" sz="1200" b="0" i="0" u="none" strike="noStrike" kern="1200" dirty="0">
                <a:solidFill>
                  <a:schemeClr val="tx1"/>
                </a:solidFill>
                <a:effectLst/>
                <a:latin typeface="Arial" charset="0"/>
                <a:ea typeface="MS PGothic" panose="020B0600070205080204" pitchFamily="34" charset="-128"/>
                <a:cs typeface="MS PGothic" charset="0"/>
              </a:rPr>
              <a:t> and the 1993 entry in </a:t>
            </a:r>
            <a:r>
              <a:rPr lang="en-US" sz="1200" b="0" i="1" u="none" strike="noStrike" kern="1200" dirty="0" err="1">
                <a:solidFill>
                  <a:schemeClr val="tx1"/>
                </a:solidFill>
                <a:effectLst/>
                <a:latin typeface="Arial" charset="0"/>
                <a:ea typeface="MS PGothic" panose="020B0600070205080204" pitchFamily="34" charset="-128"/>
                <a:cs typeface="MS PGothic" charset="0"/>
              </a:rPr>
              <a:t>Dictionnaire</a:t>
            </a:r>
            <a:r>
              <a:rPr lang="en-US" sz="1200" b="0" i="1" u="none" strike="noStrike" kern="1200" dirty="0">
                <a:solidFill>
                  <a:schemeClr val="tx1"/>
                </a:solidFill>
                <a:effectLst/>
                <a:latin typeface="Arial" charset="0"/>
                <a:ea typeface="MS PGothic" panose="020B0600070205080204" pitchFamily="34" charset="-128"/>
                <a:cs typeface="MS PGothic" charset="0"/>
              </a:rPr>
              <a:t> de la musique: Les hommes et </a:t>
            </a:r>
            <a:r>
              <a:rPr lang="en-US" sz="1200" b="0" i="1" u="none" strike="noStrike" kern="1200" dirty="0" err="1">
                <a:solidFill>
                  <a:schemeClr val="tx1"/>
                </a:solidFill>
                <a:effectLst/>
                <a:latin typeface="Arial" charset="0"/>
                <a:ea typeface="MS PGothic" panose="020B0600070205080204" pitchFamily="34" charset="-128"/>
                <a:cs typeface="MS PGothic" charset="0"/>
              </a:rPr>
              <a:t>leurs</a:t>
            </a:r>
            <a:r>
              <a:rPr lang="en-US" sz="1200" b="0" i="1" u="none" strike="noStrike" kern="1200" dirty="0">
                <a:solidFill>
                  <a:schemeClr val="tx1"/>
                </a:solidFill>
                <a:effectLst/>
                <a:latin typeface="Arial" charset="0"/>
                <a:ea typeface="MS PGothic" panose="020B0600070205080204" pitchFamily="34" charset="-128"/>
                <a:cs typeface="MS PGothic" charset="0"/>
              </a:rPr>
              <a:t> </a:t>
            </a:r>
            <a:r>
              <a:rPr lang="en-US" sz="1200" b="0" i="1" u="none" strike="noStrike" kern="1200" dirty="0" err="1">
                <a:solidFill>
                  <a:schemeClr val="tx1"/>
                </a:solidFill>
                <a:effectLst/>
                <a:latin typeface="Arial" charset="0"/>
                <a:ea typeface="MS PGothic" panose="020B0600070205080204" pitchFamily="34" charset="-128"/>
                <a:cs typeface="MS PGothic" charset="0"/>
              </a:rPr>
              <a:t>œuvres</a:t>
            </a:r>
            <a:r>
              <a:rPr lang="en-US" sz="1200" b="0" i="1" u="none" strike="noStrike" kern="1200" dirty="0">
                <a:solidFill>
                  <a:schemeClr val="tx1"/>
                </a:solidFill>
                <a:effectLst/>
                <a:latin typeface="Arial" charset="0"/>
                <a:ea typeface="MS PGothic" panose="020B0600070205080204" pitchFamily="34" charset="-128"/>
                <a:cs typeface="MS PGothic" charset="0"/>
              </a:rPr>
              <a:t>.</a:t>
            </a:r>
            <a:r>
              <a:rPr lang="en-US" sz="1200" b="0" i="0" u="none" strike="noStrike" kern="1200" dirty="0">
                <a:solidFill>
                  <a:schemeClr val="tx1"/>
                </a:solidFill>
                <a:effectLst/>
                <a:latin typeface="Arial" charset="0"/>
                <a:ea typeface="MS PGothic" panose="020B0600070205080204" pitchFamily="34" charset="-128"/>
                <a:cs typeface="MS PGothic" charset="0"/>
              </a:rPr>
              <a:t> This makes all titles valuable. Currency and depth of content are pertinent to</a:t>
            </a:r>
            <a:r>
              <a:rPr lang="en-US" sz="1200" b="0" i="1" u="none" strike="noStrike" kern="1200" dirty="0">
                <a:solidFill>
                  <a:schemeClr val="tx1"/>
                </a:solidFill>
                <a:effectLst/>
                <a:latin typeface="Arial" charset="0"/>
                <a:ea typeface="MS PGothic" panose="020B0600070205080204" pitchFamily="34" charset="-128"/>
                <a:cs typeface="MS PGothic" charset="0"/>
              </a:rPr>
              <a:t> </a:t>
            </a:r>
            <a:r>
              <a:rPr lang="en-US" sz="1200" b="0" i="0" u="none" strike="noStrike" kern="1200" dirty="0">
                <a:solidFill>
                  <a:schemeClr val="tx1"/>
                </a:solidFill>
                <a:effectLst/>
                <a:latin typeface="Arial" charset="0"/>
                <a:ea typeface="MS PGothic" panose="020B0600070205080204" pitchFamily="34" charset="-128"/>
                <a:cs typeface="MS PGothic" charset="0"/>
              </a:rPr>
              <a:t>RME. </a:t>
            </a:r>
          </a:p>
          <a:p>
            <a:pPr>
              <a:spcBef>
                <a:spcPts val="0"/>
              </a:spcBef>
            </a:pPr>
            <a:endParaRPr lang="en-US" dirty="0"/>
          </a:p>
          <a:p>
            <a:pPr>
              <a:spcBef>
                <a:spcPts val="0"/>
              </a:spcBef>
            </a:pPr>
            <a:r>
              <a:rPr lang="en-US" dirty="0">
                <a:ea typeface="MS PGothic" charset="0"/>
              </a:rPr>
              <a:t>If you need customized searches for your classroom, please contact tfruhauf@rilm.org.</a:t>
            </a:r>
          </a:p>
          <a:p>
            <a:endParaRPr lang="en-US" dirty="0"/>
          </a:p>
        </p:txBody>
      </p:sp>
      <p:sp>
        <p:nvSpPr>
          <p:cNvPr id="4" name="Slide Number Placeholder 3"/>
          <p:cNvSpPr>
            <a:spLocks noGrp="1"/>
          </p:cNvSpPr>
          <p:nvPr>
            <p:ph type="sldNum" sz="quarter" idx="5"/>
          </p:nvPr>
        </p:nvSpPr>
        <p:spPr/>
        <p:txBody>
          <a:bodyPr/>
          <a:lstStyle/>
          <a:p>
            <a:fld id="{694F2250-9628-41CA-81BB-45E36B35FF9F}" type="slidenum">
              <a:rPr lang="en-US" smtClean="0"/>
              <a:t>9</a:t>
            </a:fld>
            <a:endParaRPr lang="en-US"/>
          </a:p>
        </p:txBody>
      </p:sp>
    </p:spTree>
    <p:extLst>
      <p:ext uri="{BB962C8B-B14F-4D97-AF65-F5344CB8AC3E}">
        <p14:creationId xmlns:p14="http://schemas.microsoft.com/office/powerpoint/2010/main" val="350044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F07126-DA32-1648-A4AE-5784F21453B8}"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272406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07126-DA32-1648-A4AE-5784F21453B8}"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3042829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07126-DA32-1648-A4AE-5784F21453B8}"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199994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07126-DA32-1648-A4AE-5784F21453B8}"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13058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F07126-DA32-1648-A4AE-5784F21453B8}"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1782698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F07126-DA32-1648-A4AE-5784F21453B8}" type="datetimeFigureOut">
              <a:rPr lang="en-US" smtClean="0"/>
              <a:t>2/28/2020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3585955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F07126-DA32-1648-A4AE-5784F21453B8}" type="datetimeFigureOut">
              <a:rPr lang="en-US" smtClean="0"/>
              <a:t>2/28/2020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104336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F07126-DA32-1648-A4AE-5784F21453B8}" type="datetimeFigureOut">
              <a:rPr lang="en-US" smtClean="0"/>
              <a:t>2/28/2020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1359453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07126-DA32-1648-A4AE-5784F21453B8}" type="datetimeFigureOut">
              <a:rPr lang="en-US" smtClean="0"/>
              <a:t>2/28/2020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102230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07126-DA32-1648-A4AE-5784F21453B8}" type="datetimeFigureOut">
              <a:rPr lang="en-US" smtClean="0"/>
              <a:t>2/28/2020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147381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07126-DA32-1648-A4AE-5784F21453B8}" type="datetimeFigureOut">
              <a:rPr lang="en-US" smtClean="0"/>
              <a:t>2/28/2020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6D5C4F-ED16-5C45-B71A-0F4699013B64}" type="slidenum">
              <a:rPr lang="en-US" smtClean="0"/>
              <a:t>‹#›</a:t>
            </a:fld>
            <a:endParaRPr lang="en-US"/>
          </a:p>
        </p:txBody>
      </p:sp>
    </p:spTree>
    <p:extLst>
      <p:ext uri="{BB962C8B-B14F-4D97-AF65-F5344CB8AC3E}">
        <p14:creationId xmlns:p14="http://schemas.microsoft.com/office/powerpoint/2010/main" val="3660287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07126-DA32-1648-A4AE-5784F21453B8}" type="datetimeFigureOut">
              <a:rPr lang="en-US" smtClean="0"/>
              <a:t>2/28/2020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6D5C4F-ED16-5C45-B71A-0F4699013B64}" type="slidenum">
              <a:rPr lang="en-US" smtClean="0"/>
              <a:t>‹#›</a:t>
            </a:fld>
            <a:endParaRPr lang="en-US"/>
          </a:p>
        </p:txBody>
      </p:sp>
    </p:spTree>
    <p:extLst>
      <p:ext uri="{BB962C8B-B14F-4D97-AF65-F5344CB8AC3E}">
        <p14:creationId xmlns:p14="http://schemas.microsoft.com/office/powerpoint/2010/main" val="272737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mgg-online.com/"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arch.ebscohost.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rme.rilm.or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A5B7-4BD9-9942-953C-19DA96B6BEF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1090F0B-D6BC-FD41-AE35-E5AFECED1E8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0777A0D-9632-2744-BBA9-585C98A90D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52152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0D1515FE-2404-5A43-838B-FCBFB2B5C77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77912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D1354D9-DFA5-744A-8D9A-A96DC8699EF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24217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A171A0D-A19A-7B4F-9F29-B5E8AFB8521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47514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DDB77EF-B052-B847-A992-DD853FE0908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93131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3AB1AAF-E70A-DF46-A8D0-C9737DCBD71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52401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hlinkClick r:id="rId3"/>
            <a:extLst>
              <a:ext uri="{FF2B5EF4-FFF2-40B4-BE49-F238E27FC236}">
                <a16:creationId xmlns:a16="http://schemas.microsoft.com/office/drawing/2014/main" id="{1F065C04-D774-7A47-9361-7F2DC681ACC3}"/>
              </a:ext>
            </a:extLst>
          </p:cNvPr>
          <p:cNvPicPr>
            <a:picLocks noChangeAspect="1"/>
          </p:cNvPicPr>
          <p:nvPr/>
        </p:nvPicPr>
        <p:blipFill>
          <a:blip r:embed="rId4"/>
          <a:stretch>
            <a:fillRect/>
          </a:stretch>
        </p:blipFill>
        <p:spPr>
          <a:xfrm>
            <a:off x="0" y="6626"/>
            <a:ext cx="9144000" cy="6858000"/>
          </a:xfrm>
          <a:prstGeom prst="rect">
            <a:avLst/>
          </a:prstGeom>
        </p:spPr>
      </p:pic>
    </p:spTree>
    <p:extLst>
      <p:ext uri="{BB962C8B-B14F-4D97-AF65-F5344CB8AC3E}">
        <p14:creationId xmlns:p14="http://schemas.microsoft.com/office/powerpoint/2010/main" val="75758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9B319217-C0C0-9148-A9CB-01CBA1C26A7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26292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CE571250-FEDD-014D-BBD2-CF2DF17C914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17205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795CF1C1-CC8B-7A49-AEFD-4FD8CDF5998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79709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9DDB01A6-6B3F-5A4A-A672-FC3AB7A3301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51788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automatically generated">
            <a:hlinkClick r:id="rId3"/>
            <a:extLst>
              <a:ext uri="{FF2B5EF4-FFF2-40B4-BE49-F238E27FC236}">
                <a16:creationId xmlns:a16="http://schemas.microsoft.com/office/drawing/2014/main" id="{BE04DEBF-EA4C-1F48-9F2A-3836CAF72FE1}"/>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166191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823FD0CD-0D2E-1A48-8CE4-91F36616C40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2605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341C98E-38A3-F24E-89E7-A13509B1A7C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16554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hlinkClick r:id="rId3"/>
            <a:extLst>
              <a:ext uri="{FF2B5EF4-FFF2-40B4-BE49-F238E27FC236}">
                <a16:creationId xmlns:a16="http://schemas.microsoft.com/office/drawing/2014/main" id="{57C9AEC9-3806-1D4A-9DDB-A38B880521D1}"/>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993680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TotalTime>
  <Words>4270</Words>
  <Application>Microsoft Office PowerPoint</Application>
  <PresentationFormat>Overhead</PresentationFormat>
  <Paragraphs>106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Tina Frühauf</cp:lastModifiedBy>
  <cp:revision>14</cp:revision>
  <dcterms:created xsi:type="dcterms:W3CDTF">2020-02-06T13:34:49Z</dcterms:created>
  <dcterms:modified xsi:type="dcterms:W3CDTF">2020-02-28T13:11:18Z</dcterms:modified>
</cp:coreProperties>
</file>