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6858000" cx="12192000"/>
  <p:notesSz cx="6858000" cy="9144000"/>
  <p:embeddedFontLst>
    <p:embeddedFont>
      <p:font typeface="Play"/>
      <p:regular r:id="rId29"/>
      <p:bold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gEPla6cxpU5SkduHgo/KHJ0Jy5e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lay-regular.fntdata"/><Relationship Id="rId7" Type="http://schemas.openxmlformats.org/officeDocument/2006/relationships/slide" Target="slides/slide3.xml"/><Relationship Id="rId8" Type="http://schemas.openxmlformats.org/officeDocument/2006/relationships/slide" Target="slides/slide4.xml"/><Relationship Id="rId31" Type="http://customschemas.google.com/relationships/presentationmetadata" Target="metadata"/><Relationship Id="rId30" Type="http://schemas.openxmlformats.org/officeDocument/2006/relationships/font" Target="fonts/Play-bold.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opac.rism.info"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rilm.org/encyclopedias/"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rme.rilm.org/"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rapmm.rilm.org"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deumm.org" TargetMode="External"/><Relationship Id="rId3" Type="http://schemas.openxmlformats.org/officeDocument/2006/relationships/hyperlink" Target="https://www.iccu.sbn.it/en/"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gg-online.com/recently-updated"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gg-online.com/timeline" TargetMode="External"/><Relationship Id="rId3" Type="http://schemas.openxmlformats.org/officeDocument/2006/relationships/hyperlink" Target="http://mgg-online.com"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f1fe76170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6" name="Google Shape;86;g3f1fe761705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t>Répertoire International de Littérature Musicale (RILM) collects, curates, and shares writings on music and music-related subjects from around the world, using the most advanced digital technologies available. A UNESCO-accredited organization, RILM is committed to preserving and making accessible music scholarship from all countries and in all languages, spanning cultural and disciplinary boundaries within the arts, humanities, sciences, and social </a:t>
            </a:r>
            <a:r>
              <a:rPr lang="en-US">
                <a:extLst>
                  <a:ext uri="http://customooxmlschemas.google.com/">
                    <go:slidesCustomData xmlns:go="http://customooxmlschemas.google.com/" textRoundtripDataId="0"/>
                  </a:ext>
                </a:extLst>
              </a:rPr>
              <a:t>sciences</a:t>
            </a:r>
            <a:r>
              <a:rPr lang="en-US"/>
              <a:t>.</a:t>
            </a:r>
            <a:endParaRPr/>
          </a:p>
          <a:p>
            <a:pPr indent="0" lvl="0" marL="0" rtl="0" algn="l">
              <a:lnSpc>
                <a:spcPct val="115000"/>
              </a:lnSpc>
              <a:spcBef>
                <a:spcPts val="0"/>
              </a:spcBef>
              <a:spcAft>
                <a:spcPts val="0"/>
              </a:spcAft>
              <a:buNone/>
            </a:pPr>
            <a:r>
              <a:t/>
            </a:r>
            <a:endParaRPr sz="1100"/>
          </a:p>
        </p:txBody>
      </p:sp>
      <p:sp>
        <p:nvSpPr>
          <p:cNvPr id="87" name="Google Shape;87;g3f1fe761705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i="1" lang="en-US"/>
              <a:t>RISE</a:t>
            </a:r>
            <a:r>
              <a:rPr lang="en-US"/>
              <a:t> contains records for 560,000+ individual pieces, and over 34,000 volumes of music. </a:t>
            </a:r>
            <a:r>
              <a:rPr i="1" lang="en-US"/>
              <a:t>RISE</a:t>
            </a:r>
            <a:r>
              <a:rPr lang="en-US"/>
              <a:t> covers a wide range of editions, including the collected works of composers ranging from Josquin to Janáček, a wide array of historical and geographical sets and series, such as the </a:t>
            </a:r>
            <a:r>
              <a:rPr i="1" lang="en-US"/>
              <a:t>Denkmäler deutscher Tonkunst</a:t>
            </a:r>
            <a:r>
              <a:rPr lang="en-US"/>
              <a:t> and </a:t>
            </a:r>
            <a:r>
              <a:rPr i="1" lang="en-US"/>
              <a:t>Recent researches in American music</a:t>
            </a:r>
            <a:r>
              <a:rPr lang="en-US"/>
              <a:t>, anthologies including the </a:t>
            </a:r>
            <a:r>
              <a:rPr i="1" lang="en-US"/>
              <a:t>Norton anthology of Western music</a:t>
            </a:r>
            <a:r>
              <a:rPr lang="en-US"/>
              <a:t>, and facsimile editions.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Each individual record contains far more information about each work than you are likely to find in a library catalogue.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141" name="Google Shape;14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i="1" lang="en-US"/>
              <a:t>RISE</a:t>
            </a:r>
            <a:r>
              <a:rPr lang="en-US"/>
              <a:t> includes a number of improvements and new features:</a:t>
            </a:r>
            <a:endParaRPr/>
          </a:p>
          <a:p>
            <a:pPr indent="0" lvl="0" marL="0" rtl="0" algn="l">
              <a:lnSpc>
                <a:spcPct val="115000"/>
              </a:lnSpc>
              <a:spcBef>
                <a:spcPts val="0"/>
              </a:spcBef>
              <a:spcAft>
                <a:spcPts val="0"/>
              </a:spcAft>
              <a:buNone/>
            </a:pPr>
            <a:r>
              <a:t/>
            </a:r>
            <a:endParaRPr/>
          </a:p>
          <a:p>
            <a:pPr indent="-304800" lvl="0" marL="685800" rtl="0" algn="l">
              <a:lnSpc>
                <a:spcPct val="115000"/>
              </a:lnSpc>
              <a:spcBef>
                <a:spcPts val="500"/>
              </a:spcBef>
              <a:spcAft>
                <a:spcPts val="0"/>
              </a:spcAft>
              <a:buClr>
                <a:srgbClr val="1D1C1D"/>
              </a:buClr>
              <a:buSzPts val="1200"/>
              <a:buChar char="●"/>
            </a:pPr>
            <a:r>
              <a:rPr lang="en-US">
                <a:solidFill>
                  <a:srgbClr val="1D1C1D"/>
                </a:solidFill>
              </a:rPr>
              <a:t>Flexible searching by individual work or entire collection</a:t>
            </a:r>
            <a:endParaRPr>
              <a:solidFill>
                <a:srgbClr val="1D1C1D"/>
              </a:solidFill>
            </a:endParaRPr>
          </a:p>
          <a:p>
            <a:pPr indent="-304800" lvl="0" marL="685800" rtl="0" algn="l">
              <a:lnSpc>
                <a:spcPct val="115000"/>
              </a:lnSpc>
              <a:spcBef>
                <a:spcPts val="0"/>
              </a:spcBef>
              <a:spcAft>
                <a:spcPts val="0"/>
              </a:spcAft>
              <a:buClr>
                <a:srgbClr val="1D1C1D"/>
              </a:buClr>
              <a:buSzPts val="1200"/>
              <a:buChar char="●"/>
            </a:pPr>
            <a:r>
              <a:rPr lang="en-US">
                <a:solidFill>
                  <a:srgbClr val="1D1C1D"/>
                </a:solidFill>
              </a:rPr>
              <a:t>One new feature is the preferred title. This hyperlinked field allows users to view all editions of a work available in </a:t>
            </a:r>
            <a:r>
              <a:rPr i="1" lang="en-US">
                <a:solidFill>
                  <a:srgbClr val="1D1C1D"/>
                </a:solidFill>
              </a:rPr>
              <a:t>RISE</a:t>
            </a:r>
            <a:r>
              <a:rPr lang="en-US">
                <a:solidFill>
                  <a:srgbClr val="1D1C1D"/>
                </a:solidFill>
              </a:rPr>
              <a:t>. For example, a record of Händel’s </a:t>
            </a:r>
            <a:r>
              <a:rPr i="1" lang="en-US">
                <a:solidFill>
                  <a:srgbClr val="1D1C1D"/>
                </a:solidFill>
              </a:rPr>
              <a:t>Messiah</a:t>
            </a:r>
            <a:r>
              <a:rPr lang="en-US">
                <a:solidFill>
                  <a:srgbClr val="1D1C1D"/>
                </a:solidFill>
              </a:rPr>
              <a:t> will include a link that will take users to the ~126 other records of the same work. These include the original complete works edition from the 19th century, the contemporary Hallische Händel Ausgabe published by Bärenreiter, and even various anthologies of music that include an excerpt of the work.</a:t>
            </a:r>
            <a:endParaRPr>
              <a:solidFill>
                <a:srgbClr val="1D1C1D"/>
              </a:solidFill>
            </a:endParaRPr>
          </a:p>
          <a:p>
            <a:pPr indent="-304800" lvl="0" marL="685800" rtl="0" algn="l">
              <a:lnSpc>
                <a:spcPct val="115000"/>
              </a:lnSpc>
              <a:spcBef>
                <a:spcPts val="0"/>
              </a:spcBef>
              <a:spcAft>
                <a:spcPts val="0"/>
              </a:spcAft>
              <a:buClr>
                <a:srgbClr val="1D1C1D"/>
              </a:buClr>
              <a:buSzPts val="1200"/>
              <a:buChar char="●"/>
            </a:pPr>
            <a:r>
              <a:rPr lang="en-US">
                <a:solidFill>
                  <a:srgbClr val="1D1C1D"/>
                </a:solidFill>
              </a:rPr>
              <a:t>The instrumentation search finds works written for any combination of instruments and voices.</a:t>
            </a:r>
            <a:endParaRPr>
              <a:solidFill>
                <a:srgbClr val="1D1C1D"/>
              </a:solidFill>
            </a:endParaRPr>
          </a:p>
          <a:p>
            <a:pPr indent="-304800" lvl="0" marL="685800" rtl="0" algn="l">
              <a:lnSpc>
                <a:spcPct val="115000"/>
              </a:lnSpc>
              <a:spcBef>
                <a:spcPts val="0"/>
              </a:spcBef>
              <a:spcAft>
                <a:spcPts val="0"/>
              </a:spcAft>
              <a:buClr>
                <a:srgbClr val="1D1C1D"/>
              </a:buClr>
              <a:buSzPts val="1200"/>
              <a:buChar char="●"/>
            </a:pPr>
            <a:r>
              <a:rPr lang="en-US">
                <a:solidFill>
                  <a:srgbClr val="1D1C1D"/>
                </a:solidFill>
              </a:rPr>
              <a:t>Hyperlinks to open-access editions (over 12,000 records): This includes the </a:t>
            </a:r>
            <a:r>
              <a:rPr i="1" lang="en-US">
                <a:solidFill>
                  <a:srgbClr val="1D1C1D"/>
                </a:solidFill>
              </a:rPr>
              <a:t>Neue Mozart Ausgabe</a:t>
            </a:r>
            <a:r>
              <a:rPr lang="en-US">
                <a:solidFill>
                  <a:srgbClr val="1D1C1D"/>
                </a:solidFill>
              </a:rPr>
              <a:t>, several 19th-century editions, and born-digital editions like the </a:t>
            </a:r>
            <a:r>
              <a:rPr i="1" lang="en-US">
                <a:solidFill>
                  <a:srgbClr val="1D1C1D"/>
                </a:solidFill>
              </a:rPr>
              <a:t>English heritage music series</a:t>
            </a:r>
            <a:r>
              <a:rPr lang="en-US">
                <a:solidFill>
                  <a:srgbClr val="1D1C1D"/>
                </a:solidFill>
              </a:rPr>
              <a:t>.</a:t>
            </a:r>
            <a:endParaRPr>
              <a:solidFill>
                <a:srgbClr val="1D1C1D"/>
              </a:solidFill>
            </a:endParaRPr>
          </a:p>
          <a:p>
            <a:pPr indent="-304800" lvl="0" marL="685800" rtl="0" algn="l">
              <a:lnSpc>
                <a:spcPct val="115000"/>
              </a:lnSpc>
              <a:spcBef>
                <a:spcPts val="0"/>
              </a:spcBef>
              <a:spcAft>
                <a:spcPts val="0"/>
              </a:spcAft>
              <a:buClr>
                <a:srgbClr val="1D1C1D"/>
              </a:buClr>
              <a:buSzPts val="1200"/>
              <a:buChar char="●"/>
            </a:pPr>
            <a:r>
              <a:rPr lang="en-US">
                <a:solidFill>
                  <a:srgbClr val="1D1C1D"/>
                </a:solidFill>
              </a:rPr>
              <a:t>Cross-linked records for easy navigation from granular work details to entire sets and series</a:t>
            </a:r>
            <a:endParaRPr>
              <a:solidFill>
                <a:srgbClr val="1D1C1D"/>
              </a:solidFill>
            </a:endParaRPr>
          </a:p>
          <a:p>
            <a:pPr indent="-304800" lvl="0" marL="685800" rtl="0" algn="l">
              <a:lnSpc>
                <a:spcPct val="115000"/>
              </a:lnSpc>
              <a:spcBef>
                <a:spcPts val="0"/>
              </a:spcBef>
              <a:spcAft>
                <a:spcPts val="0"/>
              </a:spcAft>
              <a:buClr>
                <a:srgbClr val="1D1C1D"/>
              </a:buClr>
              <a:buSzPts val="1200"/>
              <a:buChar char="●"/>
            </a:pPr>
            <a:r>
              <a:rPr lang="en-US">
                <a:solidFill>
                  <a:srgbClr val="1D1C1D"/>
                </a:solidFill>
              </a:rPr>
              <a:t>Detailed volume records, including full tables of contents, series links, and publication data</a:t>
            </a:r>
            <a:endParaRPr/>
          </a:p>
          <a:p>
            <a:pPr indent="0" lvl="0" marL="0" rtl="0" algn="l">
              <a:lnSpc>
                <a:spcPct val="115000"/>
              </a:lnSpc>
              <a:spcBef>
                <a:spcPts val="500"/>
              </a:spcBef>
              <a:spcAft>
                <a:spcPts val="0"/>
              </a:spcAft>
              <a:buNone/>
            </a:pPr>
            <a:r>
              <a:t/>
            </a:r>
            <a:endParaRPr/>
          </a:p>
          <a:p>
            <a:pPr indent="0" lvl="0" marL="0" rtl="0" algn="l">
              <a:spcBef>
                <a:spcPts val="500"/>
              </a:spcBef>
              <a:spcAft>
                <a:spcPts val="0"/>
              </a:spcAft>
              <a:buNone/>
            </a:pPr>
            <a:r>
              <a:t/>
            </a:r>
            <a:endParaRPr/>
          </a:p>
        </p:txBody>
      </p:sp>
      <p:sp>
        <p:nvSpPr>
          <p:cNvPr id="147" name="Google Shape;14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i="1" lang="en-US"/>
              <a:t>RISE</a:t>
            </a:r>
            <a:r>
              <a:rPr lang="en-US"/>
              <a:t>, like </a:t>
            </a:r>
            <a:r>
              <a:rPr i="1" lang="en-US"/>
              <a:t>RILM Abstracts</a:t>
            </a:r>
            <a:r>
              <a:rPr lang="en-US"/>
              <a:t>, is searchable via </a:t>
            </a:r>
            <a:r>
              <a:rPr i="1" lang="en-US"/>
              <a:t>EBSCOhost</a:t>
            </a:r>
            <a:r>
              <a:rPr lang="en-US"/>
              <a:t>. Advanced search capabilities allow you to search by composer and genre.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b="1" lang="en-US"/>
              <a:t>Recommended searches on </a:t>
            </a:r>
            <a:r>
              <a:rPr b="1" i="1" lang="en-US"/>
              <a:t>EBSCOhost</a:t>
            </a:r>
            <a:endParaRPr b="1" i="1"/>
          </a:p>
          <a:p>
            <a:pPr indent="0" lvl="0" marL="0" rtl="0" algn="l">
              <a:lnSpc>
                <a:spcPct val="115000"/>
              </a:lnSpc>
              <a:spcBef>
                <a:spcPts val="0"/>
              </a:spcBef>
              <a:spcAft>
                <a:spcPts val="0"/>
              </a:spcAft>
              <a:buClr>
                <a:schemeClr val="dk1"/>
              </a:buClr>
              <a:buSzPts val="1100"/>
              <a:buFont typeface="Arial"/>
              <a:buNone/>
            </a:pPr>
            <a:r>
              <a:t/>
            </a:r>
            <a:endParaRPr b="1" i="1"/>
          </a:p>
          <a:p>
            <a:pPr indent="0" lvl="0" marL="0" rtl="0" algn="l">
              <a:lnSpc>
                <a:spcPct val="115000"/>
              </a:lnSpc>
              <a:spcBef>
                <a:spcPts val="0"/>
              </a:spcBef>
              <a:spcAft>
                <a:spcPts val="0"/>
              </a:spcAft>
              <a:buClr>
                <a:schemeClr val="dk1"/>
              </a:buClr>
              <a:buSzPts val="1100"/>
              <a:buFont typeface="Arial"/>
              <a:buNone/>
            </a:pPr>
            <a:r>
              <a:rPr lang="en-US"/>
              <a:t>1. Select Advanced Search. Type </a:t>
            </a:r>
            <a:r>
              <a:rPr b="1" lang="en-US"/>
              <a:t>Florence Price</a:t>
            </a:r>
            <a:r>
              <a:rPr lang="en-US"/>
              <a:t> in the search bar and from Fields, select Composer. This search should bring back over 40 results. Return to the Advanced Search page. Narrow the search to songs by typing </a:t>
            </a:r>
            <a:r>
              <a:rPr b="1" lang="en-US"/>
              <a:t>song</a:t>
            </a:r>
            <a:r>
              <a:rPr lang="en-US"/>
              <a:t> in a second search bar and selecting Genre from the Fields list. This will shrink search results. Scrolling through this list, you may notice that there are two different records for “Song to the dark virgin”. This is because </a:t>
            </a:r>
            <a:r>
              <a:rPr i="1" lang="en-US"/>
              <a:t>RISE </a:t>
            </a:r>
            <a:r>
              <a:rPr lang="en-US"/>
              <a:t>has indexed two different anthologies that both contain it. Click on these records and you will notice the publisher is different (the other information is the same).</a:t>
            </a:r>
            <a:endParaRPr/>
          </a:p>
          <a:p>
            <a:pPr indent="-304800" lvl="0" marL="457200" rtl="0" algn="l">
              <a:lnSpc>
                <a:spcPct val="115000"/>
              </a:lnSpc>
              <a:spcBef>
                <a:spcPts val="0"/>
              </a:spcBef>
              <a:spcAft>
                <a:spcPts val="0"/>
              </a:spcAft>
              <a:buClr>
                <a:schemeClr val="dk1"/>
              </a:buClr>
              <a:buSzPts val="1200"/>
              <a:buChar char="●"/>
            </a:pPr>
            <a:r>
              <a:rPr lang="en-US"/>
              <a:t>What do these searches show? These searches demonstrate different ways to search </a:t>
            </a:r>
            <a:r>
              <a:rPr i="1" lang="en-US"/>
              <a:t>RISE</a:t>
            </a:r>
            <a:r>
              <a:rPr lang="en-US"/>
              <a:t>. The records for “Song to the dark virgin” demonstrate the depth of bibliographic information available on </a:t>
            </a:r>
            <a:r>
              <a:rPr i="1" lang="en-US"/>
              <a:t>RISE</a:t>
            </a:r>
            <a:r>
              <a:rPr lang="en-US"/>
              <a:t>: page numbers, genre, the language, format of the score, instrumentation, and even the first line of text. Click into the other record for this song and you will notice the publisher is different (the other information is the same).</a:t>
            </a:r>
            <a:endParaRPr/>
          </a:p>
          <a:p>
            <a:pPr indent="0" lvl="0" marL="45720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2. Do a basic search for </a:t>
            </a:r>
            <a:r>
              <a:rPr b="1" lang="en-US"/>
              <a:t>Adon Olam</a:t>
            </a:r>
            <a:r>
              <a:rPr lang="en-US"/>
              <a:t>. Then on Advanced Search page, enter </a:t>
            </a:r>
            <a:r>
              <a:rPr b="1" lang="en-US"/>
              <a:t>Adon Olam</a:t>
            </a:r>
            <a:r>
              <a:rPr lang="en-US"/>
              <a:t> in the first search bar with no field specified and type </a:t>
            </a:r>
            <a:r>
              <a:rPr b="1" lang="en-US"/>
              <a:t>Salamone Rossi</a:t>
            </a:r>
            <a:r>
              <a:rPr lang="en-US"/>
              <a:t> into the second bar, specifying the Composer field. You should get one result.</a:t>
            </a:r>
            <a:endParaRPr/>
          </a:p>
          <a:p>
            <a:pPr indent="-304800" lvl="0" marL="457200" rtl="0" algn="l">
              <a:lnSpc>
                <a:spcPct val="115000"/>
              </a:lnSpc>
              <a:spcBef>
                <a:spcPts val="0"/>
              </a:spcBef>
              <a:spcAft>
                <a:spcPts val="0"/>
              </a:spcAft>
              <a:buClr>
                <a:schemeClr val="dk1"/>
              </a:buClr>
              <a:buSzPts val="1200"/>
              <a:buChar char="●"/>
            </a:pPr>
            <a:r>
              <a:rPr lang="en-US"/>
              <a:t>What do these searches show?  The search for Adon Olam highlights the large number of anthologies dedicated to traditional music of many different cultures that </a:t>
            </a:r>
            <a:r>
              <a:rPr i="1" lang="en-US"/>
              <a:t>RISE </a:t>
            </a:r>
            <a:r>
              <a:rPr lang="en-US"/>
              <a:t>has indexed. The results for this search include settings of Adon Olam from a synagogue in Curacao; settings that date from an 18th-century Italian Jewish community; and dozens of settings found in </a:t>
            </a:r>
            <a:r>
              <a:rPr i="1" lang="en-US"/>
              <a:t>Hebräisch­-orientalischer Melodienschatz</a:t>
            </a:r>
            <a:r>
              <a:rPr lang="en-US"/>
              <a:t>. </a:t>
            </a:r>
            <a:endParaRPr/>
          </a:p>
          <a:p>
            <a:pPr indent="0" lvl="0" marL="457200" rtl="0" algn="l">
              <a:lnSpc>
                <a:spcPct val="115000"/>
              </a:lnSpc>
              <a:spcBef>
                <a:spcPts val="0"/>
              </a:spcBef>
              <a:spcAft>
                <a:spcPts val="0"/>
              </a:spcAft>
              <a:buClr>
                <a:schemeClr val="dk1"/>
              </a:buClr>
              <a:buSzPts val="1100"/>
              <a:buFont typeface="Arial"/>
              <a:buNone/>
            </a:pPr>
            <a:r>
              <a:rPr lang="en-US"/>
              <a:t>The record for Rossi’s setting demonstrates many of the things that </a:t>
            </a:r>
            <a:r>
              <a:rPr i="1" lang="en-US"/>
              <a:t>RISE </a:t>
            </a:r>
            <a:r>
              <a:rPr lang="en-US"/>
              <a:t>does best. You can see at the top of the record that this setting is found in Rossi’s complete works, and the bibliographic information indicates exactly where to find it within that collection. This record also contains several additional useful bits of information you would not normally find in a library catalogue record. The genre, language, and incipit are all provided, in addition to instrumentation. Finally, the source note field provides information about the manuscript source for the edition, when available. In this case, it provides a RISM number so you could easily go look up the manuscript source in the RISM online catalogue. Go to </a:t>
            </a:r>
            <a:r>
              <a:rPr lang="en-US" u="sng">
                <a:solidFill>
                  <a:schemeClr val="hlink"/>
                </a:solidFill>
                <a:hlinkClick r:id="rId2"/>
              </a:rPr>
              <a:t>opac.rism.info</a:t>
            </a:r>
            <a:r>
              <a:rPr lang="en-US"/>
              <a:t>, search A/1 or B/1 number = R 2761; then you can click the Read Online link in the RISM record to get to the full text.</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If you need customized searches for your classroom, please contact info@rilm.org.</a:t>
            </a:r>
            <a:endParaRPr/>
          </a:p>
          <a:p>
            <a:pPr indent="0" lvl="0" marL="0" rtl="0" algn="l">
              <a:spcBef>
                <a:spcPts val="0"/>
              </a:spcBef>
              <a:spcAft>
                <a:spcPts val="0"/>
              </a:spcAft>
              <a:buNone/>
            </a:pPr>
            <a:r>
              <a:t/>
            </a:r>
            <a:endParaRPr b="1"/>
          </a:p>
        </p:txBody>
      </p:sp>
      <p:sp>
        <p:nvSpPr>
          <p:cNvPr id="153" name="Google Shape;15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i="1" lang="en-US"/>
              <a:t>RILM Music Encyclopedias </a:t>
            </a:r>
            <a:r>
              <a:rPr lang="en-US"/>
              <a:t>(</a:t>
            </a:r>
            <a:r>
              <a:rPr i="1" lang="en-US"/>
              <a:t>RME</a:t>
            </a:r>
            <a:r>
              <a:rPr lang="en-US"/>
              <a:t>) is an annually expanding full-text compilation of reference works that can be searched on one click. When it was launched, the collection included 41 encyclopedias and dictionaries of music. Every year, we add new titles. Our encyclopedias cover a vast range of topics, from opera to marching bands to blues and gospel, and our collection includes publications in many different languages and published from 1775 to the present. For a full title list go to: </a:t>
            </a:r>
            <a:r>
              <a:rPr lang="en-US" u="sng">
                <a:solidFill>
                  <a:srgbClr val="1155CC"/>
                </a:solidFill>
                <a:hlinkClick r:id="rId2">
                  <a:extLst>
                    <a:ext uri="{A12FA001-AC4F-418D-AE19-62706E023703}">
                      <ahyp:hlinkClr val="tx"/>
                    </a:ext>
                  </a:extLst>
                </a:hlinkClick>
              </a:rPr>
              <a:t>http://www.rilm.org/encyclopedias/</a:t>
            </a:r>
            <a:endParaRPr>
              <a:solidFill>
                <a:srgbClr val="00B0F0"/>
              </a:solidFill>
            </a:endParaRPr>
          </a:p>
          <a:p>
            <a:pPr indent="0" lvl="0" marL="0" rtl="0" algn="l">
              <a:lnSpc>
                <a:spcPct val="115000"/>
              </a:lnSpc>
              <a:spcBef>
                <a:spcPts val="0"/>
              </a:spcBef>
              <a:spcAft>
                <a:spcPts val="0"/>
              </a:spcAft>
              <a:buClr>
                <a:schemeClr val="dk1"/>
              </a:buClr>
              <a:buSzPts val="1100"/>
              <a:buFont typeface="Arial"/>
              <a:buNone/>
            </a:pPr>
            <a:r>
              <a:t/>
            </a:r>
            <a:endParaRPr i="1"/>
          </a:p>
          <a:p>
            <a:pPr indent="0" lvl="0" marL="0" rtl="0" algn="l">
              <a:spcBef>
                <a:spcPts val="0"/>
              </a:spcBef>
              <a:spcAft>
                <a:spcPts val="0"/>
              </a:spcAft>
              <a:buNone/>
            </a:pPr>
            <a:r>
              <a:t/>
            </a:r>
            <a:endParaRPr/>
          </a:p>
        </p:txBody>
      </p:sp>
      <p:sp>
        <p:nvSpPr>
          <p:cNvPr id="159" name="Google Shape;15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t>There are various reasons you might turn to </a:t>
            </a:r>
            <a:r>
              <a:rPr i="1" lang="en-US"/>
              <a:t>RME</a:t>
            </a:r>
            <a:r>
              <a:rPr lang="en-US"/>
              <a:t> over the traditional reference shelf. You can search and </a:t>
            </a:r>
            <a:r>
              <a:rPr lang="en-US"/>
              <a:t>browse now</a:t>
            </a:r>
            <a:r>
              <a:rPr lang="en-US"/>
              <a:t> over 75 reference works, translate articles into your working language, and more. </a:t>
            </a:r>
            <a:endParaRPr sz="1300"/>
          </a:p>
          <a:p>
            <a:pPr indent="0" lvl="0" marL="0" rtl="0" algn="l">
              <a:spcBef>
                <a:spcPts val="0"/>
              </a:spcBef>
              <a:spcAft>
                <a:spcPts val="0"/>
              </a:spcAft>
              <a:buNone/>
            </a:pPr>
            <a:r>
              <a:t/>
            </a:r>
            <a:endParaRPr/>
          </a:p>
        </p:txBody>
      </p:sp>
      <p:sp>
        <p:nvSpPr>
          <p:cNvPr id="165" name="Google Shape;16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t>Y</a:t>
            </a:r>
            <a:r>
              <a:rPr lang="en-US"/>
              <a:t>ou can access this resource via </a:t>
            </a:r>
            <a:r>
              <a:rPr i="1" lang="en-US"/>
              <a:t>EBSCOhost</a:t>
            </a:r>
            <a:r>
              <a:rPr lang="en-US"/>
              <a:t> and RILM’s own platform Egret.</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b="1" lang="en-US"/>
              <a:t>Recommended searches on </a:t>
            </a:r>
            <a:r>
              <a:rPr b="1" lang="en-US" u="sng">
                <a:solidFill>
                  <a:schemeClr val="hlink"/>
                </a:solidFill>
                <a:hlinkClick r:id="rId2"/>
              </a:rPr>
              <a:t>rme.rilm.org/</a:t>
            </a:r>
            <a:r>
              <a:rPr b="1" lang="en-US"/>
              <a:t> or </a:t>
            </a:r>
            <a:r>
              <a:rPr b="1" i="1" lang="en-US"/>
              <a:t>EBSCOhost</a:t>
            </a:r>
            <a:endParaRPr b="1"/>
          </a:p>
          <a:p>
            <a:pPr indent="0" lvl="0" marL="0" rtl="0" algn="l">
              <a:lnSpc>
                <a:spcPct val="115000"/>
              </a:lnSpc>
              <a:spcBef>
                <a:spcPts val="0"/>
              </a:spcBef>
              <a:spcAft>
                <a:spcPts val="0"/>
              </a:spcAft>
              <a:buClr>
                <a:schemeClr val="dk1"/>
              </a:buClr>
              <a:buSzPts val="1100"/>
              <a:buFont typeface="Arial"/>
              <a:buNone/>
            </a:pPr>
            <a:r>
              <a:t/>
            </a:r>
            <a:endParaRPr b="1"/>
          </a:p>
          <a:p>
            <a:pPr indent="0" lvl="0" marL="0" rtl="0" algn="l">
              <a:lnSpc>
                <a:spcPct val="115000"/>
              </a:lnSpc>
              <a:spcBef>
                <a:spcPts val="0"/>
              </a:spcBef>
              <a:spcAft>
                <a:spcPts val="0"/>
              </a:spcAft>
              <a:buClr>
                <a:schemeClr val="dk1"/>
              </a:buClr>
              <a:buSzPts val="1100"/>
              <a:buFont typeface="Arial"/>
              <a:buNone/>
            </a:pPr>
            <a:r>
              <a:rPr lang="en-US"/>
              <a:t>1. Search </a:t>
            </a:r>
            <a:r>
              <a:rPr b="1" lang="en-US"/>
              <a:t>harpsichord</a:t>
            </a:r>
            <a:r>
              <a:rPr lang="en-US"/>
              <a:t>. Peruse the results: Entries “Harpsichord”, “Clavecin”, “Cembalo”, “Klavier”, “Steertstück”, “Gravicembŏlo”—all equivalent terms—should appear.</a:t>
            </a:r>
            <a:endParaRPr/>
          </a:p>
          <a:p>
            <a:pPr indent="-304800" lvl="0" marL="457200" rtl="0" algn="l">
              <a:lnSpc>
                <a:spcPct val="115000"/>
              </a:lnSpc>
              <a:spcBef>
                <a:spcPts val="0"/>
              </a:spcBef>
              <a:spcAft>
                <a:spcPts val="0"/>
              </a:spcAft>
              <a:buClr>
                <a:schemeClr val="dk1"/>
              </a:buClr>
              <a:buSzPts val="1200"/>
              <a:buChar char="●"/>
            </a:pPr>
            <a:r>
              <a:rPr lang="en-US"/>
              <a:t>What does this search show? </a:t>
            </a:r>
            <a:r>
              <a:rPr i="1" lang="en-US"/>
              <a:t>RME </a:t>
            </a:r>
            <a:r>
              <a:rPr lang="en-US"/>
              <a:t>can be searched by musicologists in different languages as it includes equivalencies so that you can search Čajkovskij, Tchaikovsky, Tschaikowsky, etc. and still retrieve the maximum of search results possible.</a:t>
            </a:r>
            <a:endParaRPr/>
          </a:p>
          <a:p>
            <a:pPr indent="0" lvl="0" marL="0" rtl="0" algn="l">
              <a:lnSpc>
                <a:spcPct val="115000"/>
              </a:lnSpc>
              <a:spcBef>
                <a:spcPts val="0"/>
              </a:spcBef>
              <a:spcAft>
                <a:spcPts val="0"/>
              </a:spcAft>
              <a:buClr>
                <a:schemeClr val="dk1"/>
              </a:buClr>
              <a:buSzPts val="1100"/>
              <a:buFont typeface="Arial"/>
              <a:buNone/>
            </a:pPr>
            <a:r>
              <a:rPr lang="en-US"/>
              <a:t> </a:t>
            </a:r>
            <a:endParaRPr/>
          </a:p>
          <a:p>
            <a:pPr indent="0" lvl="0" marL="0" rtl="0" algn="l">
              <a:lnSpc>
                <a:spcPct val="115000"/>
              </a:lnSpc>
              <a:spcBef>
                <a:spcPts val="0"/>
              </a:spcBef>
              <a:spcAft>
                <a:spcPts val="0"/>
              </a:spcAft>
              <a:buClr>
                <a:schemeClr val="dk1"/>
              </a:buClr>
              <a:buSzPts val="1100"/>
              <a:buFont typeface="Arial"/>
              <a:buNone/>
            </a:pPr>
            <a:r>
              <a:rPr lang="en-US"/>
              <a:t>2.  Search </a:t>
            </a:r>
            <a:r>
              <a:rPr b="1" lang="en-US"/>
              <a:t>Mozart</a:t>
            </a:r>
            <a:r>
              <a:rPr lang="en-US"/>
              <a:t>. Then go to the Advanced Search screen and select Geographic Entry. On the result list you will find the entry “The Middle East”, by Jane Prendergast, </a:t>
            </a:r>
            <a:r>
              <a:rPr i="1" lang="en-US"/>
              <a:t>Encyclopedia of Music in the 20th Century</a:t>
            </a:r>
            <a:r>
              <a:rPr lang="en-US"/>
              <a:t>. Here you find out that "Fairuz had a wide repertoire including Mozart, flamenco, Balkan folklore and Latin American rumbas".</a:t>
            </a:r>
            <a:endParaRPr/>
          </a:p>
          <a:p>
            <a:pPr indent="-304800" lvl="0" marL="457200" rtl="0" algn="l">
              <a:lnSpc>
                <a:spcPct val="115000"/>
              </a:lnSpc>
              <a:spcBef>
                <a:spcPts val="0"/>
              </a:spcBef>
              <a:spcAft>
                <a:spcPts val="0"/>
              </a:spcAft>
              <a:buClr>
                <a:schemeClr val="dk1"/>
              </a:buClr>
              <a:buSzPts val="1200"/>
              <a:buChar char="●"/>
            </a:pPr>
            <a:r>
              <a:rPr lang="en-US"/>
              <a:t>What does this search show? This knowledge is crucial for an ethnomusicologist working on Fairuz (“the most widely admired and deeply respected living singers in the Arab world,” per Wikipedia) and a historical musicologist working on Mozart reception in the Middle East, yet they would never find it by going to the shelf and looking through the hard copy, as it is not indexed. </a:t>
            </a:r>
            <a:r>
              <a:rPr i="1" lang="en-US"/>
              <a:t>RME</a:t>
            </a:r>
            <a:r>
              <a:rPr lang="en-US"/>
              <a:t> clearly has a functionality that a </a:t>
            </a:r>
            <a:r>
              <a:rPr lang="en-US"/>
              <a:t>bookshelf</a:t>
            </a:r>
            <a:r>
              <a:rPr lang="en-US"/>
              <a:t> cannot offer.</a:t>
            </a:r>
            <a:endParaRPr/>
          </a:p>
          <a:p>
            <a:pPr indent="0" lvl="0" marL="0" rtl="0" algn="l">
              <a:lnSpc>
                <a:spcPct val="115000"/>
              </a:lnSpc>
              <a:spcBef>
                <a:spcPts val="0"/>
              </a:spcBef>
              <a:spcAft>
                <a:spcPts val="0"/>
              </a:spcAft>
              <a:buClr>
                <a:schemeClr val="dk1"/>
              </a:buClr>
              <a:buSzPts val="1100"/>
              <a:buFont typeface="Arial"/>
              <a:buNone/>
            </a:pPr>
            <a:r>
              <a:rPr lang="en-US"/>
              <a:t> </a:t>
            </a:r>
            <a:endParaRPr/>
          </a:p>
          <a:p>
            <a:pPr indent="0" lvl="0" marL="0" rtl="0" algn="l">
              <a:lnSpc>
                <a:spcPct val="115000"/>
              </a:lnSpc>
              <a:spcBef>
                <a:spcPts val="0"/>
              </a:spcBef>
              <a:spcAft>
                <a:spcPts val="0"/>
              </a:spcAft>
              <a:buClr>
                <a:schemeClr val="dk1"/>
              </a:buClr>
              <a:buSzPts val="1100"/>
              <a:buFont typeface="Arial"/>
              <a:buNone/>
            </a:pPr>
            <a:r>
              <a:rPr lang="en-US"/>
              <a:t>3. Search </a:t>
            </a:r>
            <a:r>
              <a:rPr b="1" lang="en-US"/>
              <a:t>Helmut</a:t>
            </a:r>
            <a:r>
              <a:rPr lang="en-US"/>
              <a:t> </a:t>
            </a:r>
            <a:r>
              <a:rPr b="1" lang="en-US"/>
              <a:t>Lachenmann</a:t>
            </a:r>
            <a:r>
              <a:rPr lang="en-US"/>
              <a:t>.</a:t>
            </a:r>
            <a:r>
              <a:rPr b="1" lang="en-US"/>
              <a:t> </a:t>
            </a:r>
            <a:r>
              <a:rPr lang="en-US"/>
              <a:t>The first few search results are name entries for the composer born in 1935 in Germany, including an article from </a:t>
            </a:r>
            <a:r>
              <a:rPr i="1" lang="en-US"/>
              <a:t>Komponisten der Gegenwart</a:t>
            </a:r>
            <a:r>
              <a:rPr lang="en-US"/>
              <a:t>.</a:t>
            </a:r>
            <a:endParaRPr/>
          </a:p>
          <a:p>
            <a:pPr indent="-304800" lvl="0" marL="457200" rtl="0" algn="l">
              <a:lnSpc>
                <a:spcPct val="115000"/>
              </a:lnSpc>
              <a:spcBef>
                <a:spcPts val="0"/>
              </a:spcBef>
              <a:spcAft>
                <a:spcPts val="0"/>
              </a:spcAft>
              <a:buClr>
                <a:schemeClr val="dk1"/>
              </a:buClr>
              <a:buSzPts val="1200"/>
              <a:buChar char="●"/>
            </a:pPr>
            <a:r>
              <a:rPr lang="en-US"/>
              <a:t>What does this search show? </a:t>
            </a:r>
            <a:r>
              <a:rPr i="1" lang="en-US"/>
              <a:t>RME</a:t>
            </a:r>
            <a:r>
              <a:rPr lang="en-US"/>
              <a:t> contains an ongoing, continuously updated encyclopedia, the </a:t>
            </a:r>
            <a:r>
              <a:rPr i="1" lang="en-US"/>
              <a:t>Komponisten der Gegenwart</a:t>
            </a:r>
            <a:r>
              <a:rPr lang="en-US"/>
              <a:t>. His particular entry has been updated in 2016. This is especially valuable for living composers. This search also shows the merits of </a:t>
            </a:r>
            <a:r>
              <a:rPr i="1" lang="en-US"/>
              <a:t>RME </a:t>
            </a:r>
            <a:r>
              <a:rPr lang="en-US"/>
              <a:t>for historiographic research, as the music researcher can easily compare the 2016 </a:t>
            </a:r>
            <a:r>
              <a:rPr i="1" lang="en-US"/>
              <a:t>Komponisten der Gegenwart</a:t>
            </a:r>
            <a:r>
              <a:rPr lang="en-US"/>
              <a:t> entry with the 1974 entry in </a:t>
            </a:r>
            <a:r>
              <a:rPr i="1" lang="en-US"/>
              <a:t>Muzička enciklopedija </a:t>
            </a:r>
            <a:r>
              <a:rPr lang="en-US"/>
              <a:t>and the 1981 entry in </a:t>
            </a:r>
            <a:r>
              <a:rPr i="1" lang="en-US"/>
              <a:t>Algemene muziek encyclopedie</a:t>
            </a:r>
            <a:r>
              <a:rPr lang="en-US"/>
              <a:t>.</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If you need customized searches for your classroom, please contact info@rilm.org</a:t>
            </a:r>
            <a:endParaRPr/>
          </a:p>
          <a:p>
            <a:pPr indent="0" lvl="0" marL="0" rtl="0" algn="l">
              <a:spcBef>
                <a:spcPts val="0"/>
              </a:spcBef>
              <a:spcAft>
                <a:spcPts val="0"/>
              </a:spcAft>
              <a:buNone/>
            </a:pPr>
            <a:r>
              <a:t/>
            </a:r>
            <a:endParaRPr b="1"/>
          </a:p>
        </p:txBody>
      </p:sp>
      <p:sp>
        <p:nvSpPr>
          <p:cNvPr id="171" name="Google Shape;17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lang="en-US"/>
              <a:t>The </a:t>
            </a:r>
            <a:r>
              <a:rPr i="1" lang="en-US"/>
              <a:t>RILM Archive of Popular Music Magazines</a:t>
            </a:r>
            <a:r>
              <a:rPr lang="en-US"/>
              <a:t> (</a:t>
            </a:r>
            <a:r>
              <a:rPr i="1" lang="en-US"/>
              <a:t>RAPMM</a:t>
            </a:r>
            <a:r>
              <a:rPr lang="en-US"/>
              <a:t>) is a digital collection of independently published popular music magazines and fanzines. </a:t>
            </a:r>
            <a:r>
              <a:rPr i="1" lang="en-US"/>
              <a:t>RAPMM</a:t>
            </a:r>
            <a:r>
              <a:rPr lang="en-US"/>
              <a:t> brings over 135 titles together in one place, with front-to-back issues scanned from their sources and made available in digital form. </a:t>
            </a:r>
            <a:endParaRPr/>
          </a:p>
          <a:p>
            <a:pPr indent="0" lvl="0" marL="0" rtl="0" algn="l">
              <a:lnSpc>
                <a:spcPct val="115000"/>
              </a:lnSpc>
              <a:spcBef>
                <a:spcPts val="60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177" name="Google Shape;17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lang="en-US"/>
              <a:t>The magazines and zines in </a:t>
            </a:r>
            <a:r>
              <a:rPr i="1" lang="en-US"/>
              <a:t>RAPMM </a:t>
            </a:r>
            <a:r>
              <a:rPr lang="en-US"/>
              <a:t>cover a wide array of popular music genres, highlighting the expansive punk world and its many subgenres, as well as other rock genres, hip-hop, country, reggae and more. The collection’s fully searchable contents document the history of musical movements and their relation to politics, society, culture, underground scenes, stylistic shifts, gender identities, fashion, and local scenes. </a:t>
            </a:r>
            <a:r>
              <a:rPr i="1" lang="en-US"/>
              <a:t>RAPMM</a:t>
            </a:r>
            <a:r>
              <a:rPr lang="en-US"/>
              <a:t> titles include interviews with recognized and obscure artists, band profiles, album and live show reviews, histories of record labels, reader correspondence, photos and other visual art, and advertisements. </a:t>
            </a:r>
            <a:endParaRPr/>
          </a:p>
          <a:p>
            <a:pPr indent="0" lvl="0" marL="0" rtl="0" algn="l">
              <a:lnSpc>
                <a:spcPct val="115000"/>
              </a:lnSpc>
              <a:spcBef>
                <a:spcPts val="60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Content warning: Please be aware that </a:t>
            </a:r>
            <a:r>
              <a:rPr i="1" lang="en-US"/>
              <a:t>RAPMM</a:t>
            </a:r>
            <a:r>
              <a:rPr lang="en-US"/>
              <a:t> includes some explicit content that may be offensive or harmful to some users. This content is unredacted to ensure the completeness of the collection and remains unaltered to retain historical accuracy. It documents the issues and social context of specific times as well as the attitudes and opinions of the people who created the material.</a:t>
            </a:r>
            <a:endParaRPr/>
          </a:p>
          <a:p>
            <a:pPr indent="0" lvl="0" marL="0" rtl="0" algn="l">
              <a:lnSpc>
                <a:spcPct val="115000"/>
              </a:lnSpc>
              <a:spcBef>
                <a:spcPts val="0"/>
              </a:spcBef>
              <a:spcAft>
                <a:spcPts val="0"/>
              </a:spcAft>
              <a:buClr>
                <a:schemeClr val="dk1"/>
              </a:buClr>
              <a:buSzPts val="1100"/>
              <a:buFont typeface="Arial"/>
              <a:buNone/>
            </a:pPr>
            <a:r>
              <a:t/>
            </a:r>
            <a:endParaRPr i="1"/>
          </a:p>
          <a:p>
            <a:pPr indent="0" lvl="0" marL="0" rtl="0" algn="l">
              <a:lnSpc>
                <a:spcPct val="115000"/>
              </a:lnSpc>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183" name="Google Shape;18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i="1" lang="en-US"/>
              <a:t>RAPMM</a:t>
            </a:r>
            <a:r>
              <a:rPr lang="en-US"/>
              <a:t>’s interface is available in six languages: English, Spanish, French, Italian, German, and Chinese. The content of each section in an issue can also be translated into any of these languages. </a:t>
            </a:r>
            <a:endParaRPr/>
          </a:p>
          <a:p>
            <a:pPr indent="0" lvl="0" marL="0" rtl="0" algn="l">
              <a:lnSpc>
                <a:spcPct val="115000"/>
              </a:lnSpc>
              <a:spcBef>
                <a:spcPts val="600"/>
              </a:spcBef>
              <a:spcAft>
                <a:spcPts val="0"/>
              </a:spcAft>
              <a:buClr>
                <a:schemeClr val="dk1"/>
              </a:buClr>
              <a:buSzPts val="1100"/>
              <a:buFont typeface="Arial"/>
              <a:buNone/>
            </a:pPr>
            <a:r>
              <a:rPr lang="en-US"/>
              <a:t>You can search the full text of </a:t>
            </a:r>
            <a:r>
              <a:rPr i="1" lang="en-US"/>
              <a:t>RAPMM</a:t>
            </a:r>
            <a:r>
              <a:rPr lang="en-US"/>
              <a:t> content via SEARCH ALL in the header. On the results screen, there are tabs that offer filters on date of publication, type of content (review, interview, advertisement, etc.), and name of publication. You can also search within a single publication or within a single issue.</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The PUBLICATIONS page linked in the header provides a browsable list of all titles. From there you can click on any cover image to view a popup with some info about the publication and navigate to its dedicated page, which features a brief prose description of the title, full publication information, and a scrollable timeline of issues.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When viewing a single issue of a publication, you can expand a clickable table of contents at left and more information about the issue at right, as well as view and translate the text of each page in plain HTML and search within the issue. Three page view options are available: single page, book view, and gallery of all pages. A simplified fullscreen viewer can be entered by clicking on the expand icon at top right.</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b="1" lang="en-US"/>
              <a:t>Recommended searches on </a:t>
            </a:r>
            <a:r>
              <a:rPr b="1" lang="en-US" u="sng">
                <a:solidFill>
                  <a:schemeClr val="hlink"/>
                </a:solidFill>
                <a:hlinkClick r:id="rId2"/>
              </a:rPr>
              <a:t>rapmm.rilm.org</a:t>
            </a:r>
            <a:endParaRPr b="1"/>
          </a:p>
          <a:p>
            <a:pPr indent="0" lvl="0" marL="0" rtl="0" algn="l">
              <a:lnSpc>
                <a:spcPct val="115000"/>
              </a:lnSpc>
              <a:spcBef>
                <a:spcPts val="0"/>
              </a:spcBef>
              <a:spcAft>
                <a:spcPts val="0"/>
              </a:spcAft>
              <a:buClr>
                <a:schemeClr val="dk1"/>
              </a:buClr>
              <a:buSzPts val="1100"/>
              <a:buFont typeface="Arial"/>
              <a:buNone/>
            </a:pPr>
            <a:r>
              <a:t/>
            </a:r>
            <a:endParaRPr b="1"/>
          </a:p>
          <a:p>
            <a:pPr indent="0" lvl="0" marL="0" rtl="0" algn="l">
              <a:lnSpc>
                <a:spcPct val="115000"/>
              </a:lnSpc>
              <a:spcBef>
                <a:spcPts val="0"/>
              </a:spcBef>
              <a:spcAft>
                <a:spcPts val="0"/>
              </a:spcAft>
              <a:buClr>
                <a:schemeClr val="dk1"/>
              </a:buClr>
              <a:buSzPts val="1100"/>
              <a:buFont typeface="Arial"/>
              <a:buNone/>
            </a:pPr>
            <a:r>
              <a:rPr lang="en-US"/>
              <a:t>1. Search </a:t>
            </a:r>
            <a:r>
              <a:rPr b="1" lang="en-US"/>
              <a:t>Cleveland</a:t>
            </a:r>
            <a:r>
              <a:rPr lang="en-US"/>
              <a:t>. </a:t>
            </a:r>
            <a:r>
              <a:rPr lang="en-US"/>
              <a:t>Among the results for this search are an interview with Pere Ubu’s David Thomas in a 1993 issue of </a:t>
            </a:r>
            <a:r>
              <a:rPr i="1" lang="en-US"/>
              <a:t>Seconds</a:t>
            </a:r>
            <a:r>
              <a:rPr lang="en-US"/>
              <a:t>, a 1994 Cleveland rock scene report in </a:t>
            </a:r>
            <a:r>
              <a:rPr i="1" lang="en-US"/>
              <a:t>CMJ</a:t>
            </a:r>
            <a:r>
              <a:rPr lang="en-US"/>
              <a:t>, a cartoon depicting “The Cleveland heckler” in </a:t>
            </a:r>
            <a:r>
              <a:rPr i="1" lang="en-US"/>
              <a:t>Roctober</a:t>
            </a:r>
            <a:r>
              <a:rPr lang="en-US"/>
              <a:t>, and advertisements for Herb Jackson Records, Trans Am, and a Cleveland biker safety event. </a:t>
            </a:r>
            <a:endParaRPr/>
          </a:p>
          <a:p>
            <a:pPr indent="-304800" lvl="0" marL="457200" rtl="0" algn="l">
              <a:lnSpc>
                <a:spcPct val="115000"/>
              </a:lnSpc>
              <a:spcBef>
                <a:spcPts val="0"/>
              </a:spcBef>
              <a:spcAft>
                <a:spcPts val="0"/>
              </a:spcAft>
              <a:buClr>
                <a:schemeClr val="dk1"/>
              </a:buClr>
              <a:buSzPts val="1200"/>
              <a:buChar char="●"/>
            </a:pPr>
            <a:r>
              <a:rPr lang="en-US"/>
              <a:t>What does this search show? The content in </a:t>
            </a:r>
            <a:r>
              <a:rPr i="1" lang="en-US"/>
              <a:t>RAPMM</a:t>
            </a:r>
            <a:r>
              <a:rPr lang="en-US"/>
              <a:t> offers numerous on-the-ground accounts of localized music scenes through coverage of bands, labels, venues, community organizations, etc. Advertisements, too, document the ever-shifting cultural landscapes of places. </a:t>
            </a:r>
            <a:endParaRPr/>
          </a:p>
          <a:p>
            <a:pPr indent="0" lvl="0" marL="457200" rtl="0" algn="l">
              <a:lnSpc>
                <a:spcPct val="115000"/>
              </a:lnSpc>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en-US"/>
              <a:t>2. Search </a:t>
            </a:r>
            <a:r>
              <a:rPr b="1" lang="en-US"/>
              <a:t>emo</a:t>
            </a:r>
            <a:r>
              <a:rPr lang="en-US"/>
              <a:t>. Also click on DATES at the top of the page. </a:t>
            </a:r>
            <a:endParaRPr/>
          </a:p>
          <a:p>
            <a:pPr indent="-304800" lvl="0" marL="457200" rtl="0" algn="l">
              <a:lnSpc>
                <a:spcPct val="115000"/>
              </a:lnSpc>
              <a:spcBef>
                <a:spcPts val="0"/>
              </a:spcBef>
              <a:spcAft>
                <a:spcPts val="0"/>
              </a:spcAft>
              <a:buClr>
                <a:schemeClr val="dk1"/>
              </a:buClr>
              <a:buSzPts val="1200"/>
              <a:buChar char="●"/>
            </a:pPr>
            <a:r>
              <a:rPr lang="en-US"/>
              <a:t>What does this search show? Searching in combination with the dates filter can help you track the emergence of a genre or movement. Looking at the dates of the term </a:t>
            </a:r>
            <a:r>
              <a:rPr i="1" lang="en-US"/>
              <a:t>emo</a:t>
            </a:r>
            <a:r>
              <a:rPr lang="en-US"/>
              <a:t> reveals that it began to be used in the 1980s and became more frequent through the 2000s. Search results evidence strong positive and negative reactions, associated artists and bands, and intersecting related genres (hardcore, indie rock, etc.).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3. Search </a:t>
            </a:r>
            <a:r>
              <a:rPr b="1" lang="en-US"/>
              <a:t>roller</a:t>
            </a:r>
            <a:r>
              <a:rPr b="1" lang="en-US"/>
              <a:t> derby</a:t>
            </a:r>
            <a:r>
              <a:rPr lang="en-US"/>
              <a:t>. Results should include the introductory “Roller derby basics” in the German magazine </a:t>
            </a:r>
            <a:r>
              <a:rPr i="1" lang="en-US"/>
              <a:t>Underdog</a:t>
            </a:r>
            <a:r>
              <a:rPr lang="en-US"/>
              <a:t>, an interview on the topic of the Arizona roller derby in the long-running LA punk zine </a:t>
            </a:r>
            <a:r>
              <a:rPr i="1" lang="en-US"/>
              <a:t>Razorcake</a:t>
            </a:r>
            <a:r>
              <a:rPr lang="en-US"/>
              <a:t>, and a profile on roller derby star Queen Calvello in </a:t>
            </a:r>
            <a:r>
              <a:rPr i="1" lang="en-US"/>
              <a:t>Girlyhead</a:t>
            </a:r>
            <a:r>
              <a:rPr lang="en-US"/>
              <a:t>.</a:t>
            </a:r>
            <a:endParaRPr/>
          </a:p>
          <a:p>
            <a:pPr indent="-304800" lvl="0" marL="457200" rtl="0" algn="l">
              <a:lnSpc>
                <a:spcPct val="115000"/>
              </a:lnSpc>
              <a:spcBef>
                <a:spcPts val="0"/>
              </a:spcBef>
              <a:spcAft>
                <a:spcPts val="0"/>
              </a:spcAft>
              <a:buClr>
                <a:schemeClr val="dk1"/>
              </a:buClr>
              <a:buSzPts val="1200"/>
              <a:buChar char="●"/>
            </a:pPr>
            <a:r>
              <a:rPr lang="en-US"/>
              <a:t>What does this search show? In </a:t>
            </a:r>
            <a:r>
              <a:rPr i="1" lang="en-US"/>
              <a:t>RAPMM</a:t>
            </a:r>
            <a:r>
              <a:rPr lang="en-US"/>
              <a:t>, you can learn about a host of cultural phenomena. This includes sports. Those interested in connections between skateboarding and punk and beyond will accurately be thinking that they will find numerous references to skating across </a:t>
            </a:r>
            <a:r>
              <a:rPr i="1" lang="en-US"/>
              <a:t>RAPMM</a:t>
            </a:r>
            <a:r>
              <a:rPr lang="en-US"/>
              <a:t>, but perhaps more surprising will be discussion of other sports, from baseball to roller derby.</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4. Click on PUBLICATIONS. Locate the German fanzine </a:t>
            </a:r>
            <a:r>
              <a:rPr i="1" lang="en-US"/>
              <a:t>Underdog</a:t>
            </a:r>
            <a:r>
              <a:rPr lang="en-US"/>
              <a:t>. Scroll to issue 33 (2010). Press View Issue. Choose page 8. This is a profile of “German pioneers” Kraftwerk and Deutsch Amerikanische Freundschaft.  </a:t>
            </a:r>
            <a:endParaRPr/>
          </a:p>
          <a:p>
            <a:pPr indent="-304800" lvl="0" marL="457200" rtl="0" algn="l">
              <a:lnSpc>
                <a:spcPct val="115000"/>
              </a:lnSpc>
              <a:spcBef>
                <a:spcPts val="0"/>
              </a:spcBef>
              <a:spcAft>
                <a:spcPts val="0"/>
              </a:spcAft>
              <a:buClr>
                <a:schemeClr val="dk1"/>
              </a:buClr>
              <a:buSzPts val="1200"/>
              <a:buChar char="●"/>
            </a:pPr>
            <a:r>
              <a:rPr lang="en-US"/>
              <a:t>What does this search show? Browsing is another research method available through </a:t>
            </a:r>
            <a:r>
              <a:rPr i="1" lang="en-US"/>
              <a:t>RAPMM</a:t>
            </a:r>
            <a:r>
              <a:rPr lang="en-US"/>
              <a:t>. Using the publication search allows you to get a sense of an individual zine within the collection—in this case a politically committed German punk fanzine of the 21st century. Picking an individual article also shows </a:t>
            </a:r>
            <a:r>
              <a:rPr i="1" lang="en-US"/>
              <a:t>RAPMM</a:t>
            </a:r>
            <a:r>
              <a:rPr lang="en-US"/>
              <a:t>’s multilingual possibilities: While the publication is in German, the HTML version of the text of the article can be translated into English as well as Chinese, French, Italian, and Spanish.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If you need customized searches for your classroom, please contact info@rilm.org.</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191" name="Google Shape;19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t>The venerable Italian music encyclopedia </a:t>
            </a:r>
            <a:r>
              <a:rPr i="1" lang="en-US"/>
              <a:t>Dizionario enciclopedico universale della musica e dei musicisti</a:t>
            </a:r>
            <a:r>
              <a:rPr lang="en-US"/>
              <a:t> (</a:t>
            </a:r>
            <a:r>
              <a:rPr i="1" lang="en-US"/>
              <a:t>DEUMM</a:t>
            </a:r>
            <a:r>
              <a:rPr lang="en-US"/>
              <a:t>), originally published between 1983 and 2005</a:t>
            </a:r>
            <a:r>
              <a:rPr i="1" lang="en-US"/>
              <a:t>, </a:t>
            </a:r>
            <a:r>
              <a:rPr lang="en-US"/>
              <a:t>was launched online as </a:t>
            </a:r>
            <a:r>
              <a:rPr i="1" lang="en-US"/>
              <a:t>DEUMM Online </a:t>
            </a:r>
            <a:r>
              <a:rPr lang="en-US"/>
              <a:t>in October 2022. The original content from the printed volumes, edited by Alberto Basso, serves as the core of the new site.</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197" name="Google Shape;19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a:t>RILM provides the following fully searchable collection of research resources:</a:t>
            </a:r>
            <a:endParaRPr/>
          </a:p>
          <a:p>
            <a:pPr indent="0" lvl="0" marL="0" rtl="0" algn="l">
              <a:lnSpc>
                <a:spcPct val="115000"/>
              </a:lnSpc>
              <a:spcBef>
                <a:spcPts val="0"/>
              </a:spcBef>
              <a:spcAft>
                <a:spcPts val="0"/>
              </a:spcAft>
              <a:buNone/>
            </a:pPr>
            <a:r>
              <a:rPr lang="en-US"/>
              <a:t>  </a:t>
            </a:r>
            <a:endParaRPr/>
          </a:p>
          <a:p>
            <a:pPr indent="-304800" lvl="0" marL="457200" rtl="0" algn="l">
              <a:lnSpc>
                <a:spcPct val="115000"/>
              </a:lnSpc>
              <a:spcBef>
                <a:spcPts val="0"/>
              </a:spcBef>
              <a:spcAft>
                <a:spcPts val="0"/>
              </a:spcAft>
              <a:buClr>
                <a:schemeClr val="dk1"/>
              </a:buClr>
              <a:buSzPts val="1200"/>
              <a:buChar char="●"/>
            </a:pPr>
            <a:r>
              <a:rPr i="1" lang="en-US"/>
              <a:t>RILM Abstracts of Music Literature</a:t>
            </a:r>
            <a:r>
              <a:rPr lang="en-US"/>
              <a:t>: The most comprehensive bibliography of research on all types of music published anywhere in the world </a:t>
            </a:r>
            <a:endParaRPr/>
          </a:p>
          <a:p>
            <a:pPr indent="-304800" lvl="0" marL="457200" rtl="0" algn="l">
              <a:lnSpc>
                <a:spcPct val="115000"/>
              </a:lnSpc>
              <a:spcBef>
                <a:spcPts val="0"/>
              </a:spcBef>
              <a:spcAft>
                <a:spcPts val="0"/>
              </a:spcAft>
              <a:buClr>
                <a:schemeClr val="dk1"/>
              </a:buClr>
              <a:buSzPts val="1200"/>
              <a:buChar char="●"/>
            </a:pPr>
            <a:r>
              <a:rPr i="1" lang="en-US"/>
              <a:t>RILM Abstracts of Music Literature with Full Text</a:t>
            </a:r>
            <a:r>
              <a:rPr lang="en-US"/>
              <a:t>: </a:t>
            </a:r>
            <a:r>
              <a:rPr i="1" lang="en-US"/>
              <a:t>RILM Abstracts</a:t>
            </a:r>
            <a:r>
              <a:rPr lang="en-US"/>
              <a:t> enhanced with searchable, cover-to-cover, regularly updated full-text content </a:t>
            </a:r>
            <a:endParaRPr/>
          </a:p>
          <a:p>
            <a:pPr indent="-304800" lvl="0" marL="457200" rtl="0" algn="l">
              <a:lnSpc>
                <a:spcPct val="115000"/>
              </a:lnSpc>
              <a:spcBef>
                <a:spcPts val="0"/>
              </a:spcBef>
              <a:spcAft>
                <a:spcPts val="0"/>
              </a:spcAft>
              <a:buClr>
                <a:schemeClr val="dk1"/>
              </a:buClr>
              <a:buSzPts val="1200"/>
              <a:buChar char="●"/>
            </a:pPr>
            <a:r>
              <a:rPr i="1" lang="en-US"/>
              <a:t>RILM Index to Scores and Collected Editions</a:t>
            </a:r>
            <a:r>
              <a:rPr lang="en-US"/>
              <a:t>: The digital finding aid for individual musical works contained in printed collections, sets, and series </a:t>
            </a:r>
            <a:endParaRPr/>
          </a:p>
          <a:p>
            <a:pPr indent="-317500" lvl="0" marL="457200" rtl="0" algn="l">
              <a:lnSpc>
                <a:spcPct val="115000"/>
              </a:lnSpc>
              <a:spcBef>
                <a:spcPts val="0"/>
              </a:spcBef>
              <a:spcAft>
                <a:spcPts val="0"/>
              </a:spcAft>
              <a:buSzPts val="1400"/>
              <a:buChar char="●"/>
            </a:pPr>
            <a:r>
              <a:rPr i="1" lang="en-US"/>
              <a:t>RILM Music Encyclopedias</a:t>
            </a:r>
            <a:r>
              <a:rPr lang="en-US"/>
              <a:t>: The continually expanding online repository of music reference works from all over the world </a:t>
            </a:r>
            <a:endParaRPr/>
          </a:p>
          <a:p>
            <a:pPr indent="-304800" lvl="0" marL="457200" rtl="0" algn="l">
              <a:lnSpc>
                <a:spcPct val="115000"/>
              </a:lnSpc>
              <a:spcBef>
                <a:spcPts val="0"/>
              </a:spcBef>
              <a:spcAft>
                <a:spcPts val="0"/>
              </a:spcAft>
              <a:buClr>
                <a:schemeClr val="dk1"/>
              </a:buClr>
              <a:buSzPts val="1200"/>
              <a:buChar char="●"/>
            </a:pPr>
            <a:r>
              <a:rPr i="1" lang="en-US"/>
              <a:t>RILM Archive of Popular Music Magazines</a:t>
            </a:r>
            <a:r>
              <a:rPr lang="en-US"/>
              <a:t>: The digital collection of independently published magazines and fanzines </a:t>
            </a:r>
            <a:endParaRPr/>
          </a:p>
          <a:p>
            <a:pPr indent="-304800" lvl="0" marL="457200" rtl="0" algn="l">
              <a:lnSpc>
                <a:spcPct val="115000"/>
              </a:lnSpc>
              <a:spcBef>
                <a:spcPts val="0"/>
              </a:spcBef>
              <a:spcAft>
                <a:spcPts val="0"/>
              </a:spcAft>
              <a:buClr>
                <a:schemeClr val="dk1"/>
              </a:buClr>
              <a:buSzPts val="1200"/>
              <a:buChar char="●"/>
            </a:pPr>
            <a:r>
              <a:rPr i="1" lang="en-US"/>
              <a:t>DEUMM Online</a:t>
            </a:r>
            <a:r>
              <a:rPr lang="en-US"/>
              <a:t>: The universal Italian-language music encyclopedia, continuously updated and expanded </a:t>
            </a:r>
            <a:endParaRPr/>
          </a:p>
          <a:p>
            <a:pPr indent="-304800" lvl="0" marL="457200" rtl="0" algn="l">
              <a:lnSpc>
                <a:spcPct val="115000"/>
              </a:lnSpc>
              <a:spcBef>
                <a:spcPts val="0"/>
              </a:spcBef>
              <a:spcAft>
                <a:spcPts val="0"/>
              </a:spcAft>
              <a:buClr>
                <a:schemeClr val="dk1"/>
              </a:buClr>
              <a:buSzPts val="1200"/>
              <a:buChar char="●"/>
            </a:pPr>
            <a:r>
              <a:rPr i="1" lang="en-US"/>
              <a:t>MGG Online</a:t>
            </a:r>
            <a:r>
              <a:rPr lang="en-US"/>
              <a:t>: The second edition of </a:t>
            </a:r>
            <a:r>
              <a:rPr i="1" lang="en-US"/>
              <a:t>Die Musik in Geschichte und Gegenwart</a:t>
            </a:r>
            <a:r>
              <a:rPr lang="en-US"/>
              <a:t>, continuously updated with new and revised articles </a:t>
            </a:r>
            <a:endParaRPr/>
          </a:p>
        </p:txBody>
      </p:sp>
      <p:sp>
        <p:nvSpPr>
          <p:cNvPr id="94" name="Google Shape;9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i="1" lang="en-US"/>
              <a:t>DEUMM Online </a:t>
            </a:r>
            <a:r>
              <a:rPr lang="en-US"/>
              <a:t>contains about 35,000 articles concerning composers and musicians, musical works (particularly stage works) and theoretical treatises, instruments, theoretical concepts, institutions, and geographic entries. Entries are continuously revised and updated, and new entries are also added. With roughly 150 new articles each year, </a:t>
            </a:r>
            <a:r>
              <a:rPr i="1" lang="en-US"/>
              <a:t>DEUMM Online</a:t>
            </a:r>
            <a:r>
              <a:rPr lang="en-US"/>
              <a:t>’s coverage is expanding. </a:t>
            </a:r>
            <a:endParaRPr/>
          </a:p>
          <a:p>
            <a:pPr indent="0" lvl="0" marL="0" rtl="0" algn="l">
              <a:spcBef>
                <a:spcPts val="0"/>
              </a:spcBef>
              <a:spcAft>
                <a:spcPts val="0"/>
              </a:spcAft>
              <a:buNone/>
            </a:pPr>
            <a:r>
              <a:t/>
            </a:r>
            <a:endParaRPr/>
          </a:p>
        </p:txBody>
      </p:sp>
      <p:sp>
        <p:nvSpPr>
          <p:cNvPr id="203" name="Google Shape;20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t>The </a:t>
            </a:r>
            <a:r>
              <a:rPr i="1" lang="en-US"/>
              <a:t>DEUMM Online </a:t>
            </a:r>
            <a:r>
              <a:rPr lang="en-US"/>
              <a:t>interface is available in Italian and English versions, and individual articles can be translated in multiple languages using Google Translate, which is integrated directly in-site. Browsing can be done alphabetically by: </a:t>
            </a:r>
            <a:endParaRPr/>
          </a:p>
          <a:p>
            <a:pPr indent="-304800" lvl="0" marL="457200" rtl="0" algn="l">
              <a:lnSpc>
                <a:spcPct val="115000"/>
              </a:lnSpc>
              <a:spcBef>
                <a:spcPts val="0"/>
              </a:spcBef>
              <a:spcAft>
                <a:spcPts val="0"/>
              </a:spcAft>
              <a:buClr>
                <a:schemeClr val="dk1"/>
              </a:buClr>
              <a:buSzPts val="1200"/>
              <a:buChar char="●"/>
            </a:pPr>
            <a:r>
              <a:rPr lang="en-US"/>
              <a:t>Title of the article</a:t>
            </a:r>
            <a:endParaRPr/>
          </a:p>
          <a:p>
            <a:pPr indent="-304800" lvl="0" marL="457200" rtl="0" algn="l">
              <a:lnSpc>
                <a:spcPct val="115000"/>
              </a:lnSpc>
              <a:spcBef>
                <a:spcPts val="0"/>
              </a:spcBef>
              <a:spcAft>
                <a:spcPts val="0"/>
              </a:spcAft>
              <a:buClr>
                <a:schemeClr val="dk1"/>
              </a:buClr>
              <a:buSzPts val="1200"/>
              <a:buChar char="●"/>
            </a:pPr>
            <a:r>
              <a:rPr lang="en-US"/>
              <a:t>Name of the author</a:t>
            </a:r>
            <a:endParaRPr/>
          </a:p>
          <a:p>
            <a:pPr indent="-304800" lvl="0" marL="457200" rtl="0" algn="l">
              <a:lnSpc>
                <a:spcPct val="115000"/>
              </a:lnSpc>
              <a:spcBef>
                <a:spcPts val="0"/>
              </a:spcBef>
              <a:spcAft>
                <a:spcPts val="0"/>
              </a:spcAft>
              <a:buClr>
                <a:schemeClr val="dk1"/>
              </a:buClr>
              <a:buSzPts val="1200"/>
              <a:buChar char="●"/>
            </a:pPr>
            <a:r>
              <a:rPr lang="en-US"/>
              <a:t>Nationality of the person discussed</a:t>
            </a:r>
            <a:endParaRPr/>
          </a:p>
          <a:p>
            <a:pPr indent="-304800" lvl="0" marL="457200" rtl="0" algn="l">
              <a:lnSpc>
                <a:spcPct val="115000"/>
              </a:lnSpc>
              <a:spcBef>
                <a:spcPts val="0"/>
              </a:spcBef>
              <a:spcAft>
                <a:spcPts val="0"/>
              </a:spcAft>
              <a:buClr>
                <a:schemeClr val="dk1"/>
              </a:buClr>
              <a:buSzPts val="1200"/>
              <a:buChar char="●"/>
            </a:pPr>
            <a:r>
              <a:rPr lang="en-US"/>
              <a:t>Occupation of the person discussed</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b="1" lang="en-US"/>
              <a:t>Recommended searches on </a:t>
            </a:r>
            <a:r>
              <a:rPr b="1" lang="en-US" u="sng">
                <a:solidFill>
                  <a:srgbClr val="1155CC"/>
                </a:solidFill>
                <a:hlinkClick r:id="rId2">
                  <a:extLst>
                    <a:ext uri="{A12FA001-AC4F-418D-AE19-62706E023703}">
                      <ahyp:hlinkClr val="tx"/>
                    </a:ext>
                  </a:extLst>
                </a:hlinkClick>
              </a:rPr>
              <a:t>deumm.org</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1. Search </a:t>
            </a:r>
            <a:r>
              <a:rPr b="1" lang="en-US"/>
              <a:t>Giuseppe</a:t>
            </a:r>
            <a:r>
              <a:rPr lang="en-US"/>
              <a:t> </a:t>
            </a:r>
            <a:r>
              <a:rPr b="1" lang="en-US"/>
              <a:t>Verdi</a:t>
            </a:r>
            <a:r>
              <a:rPr lang="en-US"/>
              <a:t>. Click on the article “Verdi, Giuseppe Fortunino Francesco”.</a:t>
            </a:r>
            <a:endParaRPr/>
          </a:p>
          <a:p>
            <a:pPr indent="-304800" lvl="0" marL="457200" rtl="0" algn="l">
              <a:lnSpc>
                <a:spcPct val="115000"/>
              </a:lnSpc>
              <a:spcBef>
                <a:spcPts val="0"/>
              </a:spcBef>
              <a:spcAft>
                <a:spcPts val="0"/>
              </a:spcAft>
              <a:buClr>
                <a:schemeClr val="dk1"/>
              </a:buClr>
              <a:buSzPts val="1200"/>
              <a:buChar char="●"/>
            </a:pPr>
            <a:r>
              <a:rPr lang="en-US"/>
              <a:t>What does this search show? This article had a major update in 2024 that can be compared with the 1988 version by simply clicking under Other Versions. The article also displays various types of link available via </a:t>
            </a:r>
            <a:r>
              <a:rPr i="1" lang="en-US"/>
              <a:t>DEUMM Online</a:t>
            </a:r>
            <a:r>
              <a:rPr lang="en-US"/>
              <a:t>: links to related articles in the encyclopedia and external links to other articles in RILM’s Egret products (such as </a:t>
            </a:r>
            <a:r>
              <a:rPr i="1" lang="en-US"/>
              <a:t>RME</a:t>
            </a:r>
            <a:r>
              <a:rPr lang="en-US"/>
              <a:t>), </a:t>
            </a:r>
            <a:r>
              <a:rPr i="1" lang="en-US"/>
              <a:t>RILM Abstracts</a:t>
            </a:r>
            <a:r>
              <a:rPr lang="en-US"/>
              <a:t> and to the </a:t>
            </a:r>
            <a:r>
              <a:rPr lang="en-US" u="sng">
                <a:solidFill>
                  <a:srgbClr val="1155CC"/>
                </a:solidFill>
                <a:hlinkClick r:id="rId3">
                  <a:extLst>
                    <a:ext uri="{A12FA001-AC4F-418D-AE19-62706E023703}">
                      <ahyp:hlinkClr val="tx"/>
                    </a:ext>
                  </a:extLst>
                </a:hlinkClick>
              </a:rPr>
              <a:t>Istituto Centrale per il Catalogo Unico (ICCU)</a:t>
            </a:r>
            <a:r>
              <a:rPr lang="en-US"/>
              <a:t> online catalogue, which provides access to the related publications kept in the network of Italian libraries.</a:t>
            </a:r>
            <a:endParaRPr/>
          </a:p>
          <a:p>
            <a:pPr indent="0" lvl="0" marL="457200" rtl="0" algn="l">
              <a:lnSpc>
                <a:spcPct val="115000"/>
              </a:lnSpc>
              <a:spcBef>
                <a:spcPts val="0"/>
              </a:spcBef>
              <a:spcAft>
                <a:spcPts val="0"/>
              </a:spcAft>
              <a:buClr>
                <a:schemeClr val="dk1"/>
              </a:buClr>
              <a:buSzPts val="1100"/>
              <a:buFont typeface="Arial"/>
              <a:buNone/>
            </a:pPr>
            <a:r>
              <a:t/>
            </a:r>
            <a:endParaRPr b="1"/>
          </a:p>
          <a:p>
            <a:pPr indent="0" lvl="0" marL="0" rtl="0" algn="l">
              <a:lnSpc>
                <a:spcPct val="115000"/>
              </a:lnSpc>
              <a:spcBef>
                <a:spcPts val="0"/>
              </a:spcBef>
              <a:spcAft>
                <a:spcPts val="0"/>
              </a:spcAft>
              <a:buClr>
                <a:schemeClr val="dk1"/>
              </a:buClr>
              <a:buSzPts val="1100"/>
              <a:buFont typeface="Arial"/>
              <a:buNone/>
            </a:pPr>
            <a:r>
              <a:rPr lang="en-US"/>
              <a:t>2. Search </a:t>
            </a:r>
            <a:r>
              <a:rPr b="1" lang="en-US"/>
              <a:t>Anton Bruckner</a:t>
            </a:r>
            <a:r>
              <a:rPr lang="en-US"/>
              <a:t>. Open the article “Bruckner, Anton”. Click on “Composizioni” (works) then “Musica strumentale” (instrumental music) and finally “Per orchestra” (for orchestra). </a:t>
            </a:r>
            <a:endParaRPr/>
          </a:p>
          <a:p>
            <a:pPr indent="-304800" lvl="0" marL="457200" rtl="0" algn="l">
              <a:lnSpc>
                <a:spcPct val="115000"/>
              </a:lnSpc>
              <a:spcBef>
                <a:spcPts val="0"/>
              </a:spcBef>
              <a:spcAft>
                <a:spcPts val="0"/>
              </a:spcAft>
              <a:buClr>
                <a:schemeClr val="dk1"/>
              </a:buClr>
              <a:buSzPts val="1200"/>
              <a:buChar char="●"/>
            </a:pPr>
            <a:r>
              <a:rPr lang="en-US"/>
              <a:t>What does this search show? The work lists on composer pages in </a:t>
            </a:r>
            <a:r>
              <a:rPr i="1" lang="en-US"/>
              <a:t>DEUMM</a:t>
            </a:r>
            <a:r>
              <a:rPr lang="en-US"/>
              <a:t> are exceptionally detailed: As well as catalogue numbers, dates are provided for composition, first performance, and first publication. Furthermore, links are provided to related online resources. In this article, the WAB numbers (first column) are linked to entries for the related work in the Werkverzeichnis Anton Bruckner (Bruckner online thematic catalogue). Every work in the worklist is also linked to the scanned sketches in the furthest right column. </a:t>
            </a:r>
            <a:r>
              <a:rPr i="1" lang="en-US"/>
              <a:t>DEUMM Online</a:t>
            </a:r>
            <a:r>
              <a:rPr lang="en-US"/>
              <a:t> is the only resource that systematically displays links to all available scanned sketches in new articles about composers.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b="1" lang="en-US"/>
              <a:t>3. </a:t>
            </a:r>
            <a:r>
              <a:rPr lang="en-US"/>
              <a:t>Search </a:t>
            </a:r>
            <a:r>
              <a:rPr b="1" lang="en-US"/>
              <a:t>French chanson</a:t>
            </a:r>
            <a:r>
              <a:rPr lang="en-US"/>
              <a:t>. Select the article “</a:t>
            </a:r>
            <a:r>
              <a:rPr lang="en-US">
                <a:solidFill>
                  <a:srgbClr val="1F1F1F"/>
                </a:solidFill>
              </a:rPr>
              <a:t>Canzone francese” (French song), then select the subsection entitled “Il secondo dopoguerra: la rinascita della chanson” (The post-war period: The rebirth of song).</a:t>
            </a:r>
            <a:endParaRPr>
              <a:solidFill>
                <a:srgbClr val="1F1F1F"/>
              </a:solidFill>
            </a:endParaRPr>
          </a:p>
          <a:p>
            <a:pPr indent="-304800" lvl="0" marL="457200" rtl="0" algn="l">
              <a:lnSpc>
                <a:spcPct val="115000"/>
              </a:lnSpc>
              <a:spcBef>
                <a:spcPts val="0"/>
              </a:spcBef>
              <a:spcAft>
                <a:spcPts val="0"/>
              </a:spcAft>
              <a:buClr>
                <a:schemeClr val="dk1"/>
              </a:buClr>
              <a:buSzPts val="1200"/>
              <a:buChar char="●"/>
            </a:pPr>
            <a:r>
              <a:rPr lang="en-US">
                <a:solidFill>
                  <a:srgbClr val="1F1F1F"/>
                </a:solidFill>
              </a:rPr>
              <a:t>What does this search show? This is an article added to </a:t>
            </a:r>
            <a:r>
              <a:rPr i="1" lang="en-US">
                <a:solidFill>
                  <a:srgbClr val="1F1F1F"/>
                </a:solidFill>
              </a:rPr>
              <a:t>DEUMM Online</a:t>
            </a:r>
            <a:r>
              <a:rPr lang="en-US">
                <a:solidFill>
                  <a:srgbClr val="1F1F1F"/>
                </a:solidFill>
              </a:rPr>
              <a:t> in 2026; it was not present in the print version. As well as newly written content, this article highlights a further advantage of </a:t>
            </a:r>
            <a:r>
              <a:rPr i="1" lang="en-US">
                <a:solidFill>
                  <a:srgbClr val="1F1F1F"/>
                </a:solidFill>
              </a:rPr>
              <a:t>DEUMM</a:t>
            </a:r>
            <a:r>
              <a:rPr lang="en-US">
                <a:solidFill>
                  <a:srgbClr val="1F1F1F"/>
                </a:solidFill>
              </a:rPr>
              <a:t>’s online manifestation: </a:t>
            </a:r>
            <a:r>
              <a:rPr lang="en-US"/>
              <a:t>Every song mentioned is linked to a rendition available on YouTube. The inclusion of these links means that new articles in </a:t>
            </a:r>
            <a:r>
              <a:rPr i="1" lang="en-US"/>
              <a:t>DEUMM</a:t>
            </a:r>
            <a:r>
              <a:rPr lang="en-US"/>
              <a:t> not only provide written information about the topic, but also provide an anthology of related music.</a:t>
            </a:r>
            <a:endParaRPr>
              <a:solidFill>
                <a:srgbClr val="1F1F1F"/>
              </a:solidFill>
            </a:endParaRPr>
          </a:p>
          <a:p>
            <a:pPr indent="0" lvl="0" marL="0" rtl="0" algn="l">
              <a:lnSpc>
                <a:spcPct val="115000"/>
              </a:lnSpc>
              <a:spcBef>
                <a:spcPts val="0"/>
              </a:spcBef>
              <a:spcAft>
                <a:spcPts val="0"/>
              </a:spcAft>
              <a:buClr>
                <a:schemeClr val="dk1"/>
              </a:buClr>
              <a:buSzPts val="1100"/>
              <a:buFont typeface="Arial"/>
              <a:buNone/>
            </a:pPr>
            <a:r>
              <a:t/>
            </a:r>
            <a:endParaRPr>
              <a:solidFill>
                <a:srgbClr val="1F1F1F"/>
              </a:solidFill>
            </a:endParaRPr>
          </a:p>
          <a:p>
            <a:pPr indent="0" lvl="0" marL="0" rtl="0" algn="l">
              <a:lnSpc>
                <a:spcPct val="115000"/>
              </a:lnSpc>
              <a:spcBef>
                <a:spcPts val="0"/>
              </a:spcBef>
              <a:spcAft>
                <a:spcPts val="0"/>
              </a:spcAft>
              <a:buClr>
                <a:schemeClr val="dk1"/>
              </a:buClr>
              <a:buSzPts val="1100"/>
              <a:buFont typeface="Arial"/>
              <a:buNone/>
            </a:pPr>
            <a:r>
              <a:rPr lang="en-US"/>
              <a:t>4. Search </a:t>
            </a:r>
            <a:r>
              <a:rPr b="1" lang="en-US"/>
              <a:t>Thoscanello de la musica</a:t>
            </a:r>
            <a:r>
              <a:rPr lang="en-US"/>
              <a:t>. This is the name of a Renaissance music theory treatise by Pietro Aron. On the article with this title, click first “Storia” (history) then “Edizioni” (editions). </a:t>
            </a:r>
            <a:endParaRPr/>
          </a:p>
          <a:p>
            <a:pPr indent="-304800" lvl="0" marL="457200" rtl="0" algn="l">
              <a:lnSpc>
                <a:spcPct val="115000"/>
              </a:lnSpc>
              <a:spcBef>
                <a:spcPts val="0"/>
              </a:spcBef>
              <a:spcAft>
                <a:spcPts val="0"/>
              </a:spcAft>
              <a:buClr>
                <a:schemeClr val="dk1"/>
              </a:buClr>
              <a:buSzPts val="1200"/>
              <a:buChar char="●"/>
            </a:pPr>
            <a:r>
              <a:rPr lang="en-US"/>
              <a:t>What does this search show? Although this important theoretical work is referenced in other music encyclopedias, including </a:t>
            </a:r>
            <a:r>
              <a:rPr i="1" lang="en-US"/>
              <a:t>Grove</a:t>
            </a:r>
            <a:r>
              <a:rPr lang="en-US"/>
              <a:t> and </a:t>
            </a:r>
            <a:r>
              <a:rPr i="1" lang="en-US"/>
              <a:t>MGG</a:t>
            </a:r>
            <a:r>
              <a:rPr lang="en-US"/>
              <a:t>, only </a:t>
            </a:r>
            <a:r>
              <a:rPr i="1" lang="en-US"/>
              <a:t>DEUMM Online</a:t>
            </a:r>
            <a:r>
              <a:rPr lang="en-US"/>
              <a:t> has a full article dedicated to this topic. Links are provided to all four referenced editions of the treatise (1523 to 1569) as well as to the modern edition. This article thus links scholarly contextualization—written by Bonnie Blackburn—with primary sources.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If you need customized searches for your classroom, please contact info@rilm.org.</a:t>
            </a:r>
            <a:endParaRPr/>
          </a:p>
          <a:p>
            <a:pPr indent="0" lvl="0" marL="0" rtl="0" algn="l">
              <a:spcBef>
                <a:spcPts val="0"/>
              </a:spcBef>
              <a:spcAft>
                <a:spcPts val="0"/>
              </a:spcAft>
              <a:buNone/>
            </a:pPr>
            <a:r>
              <a:t/>
            </a:r>
            <a:endParaRPr sz="1600"/>
          </a:p>
        </p:txBody>
      </p:sp>
      <p:sp>
        <p:nvSpPr>
          <p:cNvPr id="210" name="Google Shape;21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i="1" lang="en-US"/>
              <a:t>MGG Online </a:t>
            </a:r>
            <a:r>
              <a:rPr lang="en-US"/>
              <a:t>contains the second edition of the world-renowned German encyclopedia </a:t>
            </a:r>
            <a:r>
              <a:rPr i="1" lang="en-US"/>
              <a:t>Die Musik in Geschichte und Gegenwart </a:t>
            </a:r>
            <a:r>
              <a:rPr lang="en-US"/>
              <a:t>(</a:t>
            </a:r>
            <a:r>
              <a:rPr i="1" lang="en-US"/>
              <a:t>MGG</a:t>
            </a:r>
            <a:r>
              <a:rPr lang="en-US"/>
              <a:t>), updated and revised. In addition to the more than 19,000 articles from the second edition, the content of </a:t>
            </a:r>
            <a:r>
              <a:rPr i="1" lang="en-US"/>
              <a:t>MGG Online </a:t>
            </a:r>
            <a:r>
              <a:rPr lang="en-US"/>
              <a:t>is continuously updated, and revisions and entirely new articles are being added on a rolling basis, amounting to hundreds of new and updated articles by foremost experts in their fields from throughout the world. All article versions are permanently and easily accessible.</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216" name="Google Shape;21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t>Here is a smattering of article titles to show you the breadth of </a:t>
            </a:r>
            <a:r>
              <a:rPr i="1" lang="en-US"/>
              <a:t>MGG Online</a:t>
            </a:r>
            <a:r>
              <a:rPr lang="en-US"/>
              <a:t>. Go to </a:t>
            </a:r>
            <a:r>
              <a:rPr lang="en-US" u="sng">
                <a:solidFill>
                  <a:srgbClr val="1155CC"/>
                </a:solidFill>
                <a:hlinkClick r:id="rId2">
                  <a:extLst>
                    <a:ext uri="{A12FA001-AC4F-418D-AE19-62706E023703}">
                      <ahyp:hlinkClr val="tx"/>
                    </a:ext>
                  </a:extLst>
                </a:hlinkClick>
              </a:rPr>
              <a:t>https://www.mgg-online.com/recently-updated</a:t>
            </a:r>
            <a:r>
              <a:rPr lang="en-US"/>
              <a:t>. This screen also gives you a sense of the updating that is going on. </a:t>
            </a:r>
            <a:endParaRPr/>
          </a:p>
          <a:p>
            <a:pPr indent="0" lvl="0" marL="0" rtl="0" algn="l">
              <a:spcBef>
                <a:spcPts val="0"/>
              </a:spcBef>
              <a:spcAft>
                <a:spcPts val="0"/>
              </a:spcAft>
              <a:buNone/>
            </a:pPr>
            <a:r>
              <a:t/>
            </a:r>
            <a:endParaRPr/>
          </a:p>
        </p:txBody>
      </p:sp>
      <p:sp>
        <p:nvSpPr>
          <p:cNvPr id="222" name="Google Shape;22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t>The </a:t>
            </a:r>
            <a:r>
              <a:rPr i="1" lang="en-US"/>
              <a:t>MGG Online</a:t>
            </a:r>
            <a:r>
              <a:rPr lang="en-US"/>
              <a:t> interface is available in both English and German.The Translate option at the top of the page also allows for a machine translation for any page within </a:t>
            </a:r>
            <a:r>
              <a:rPr i="1" lang="en-US"/>
              <a:t>MGG Online</a:t>
            </a:r>
            <a:r>
              <a:rPr lang="en-US"/>
              <a:t> to be presented. As a result, you do not need to be able to read German to use </a:t>
            </a:r>
            <a:r>
              <a:rPr i="1" lang="en-US"/>
              <a:t>MGG Online</a:t>
            </a:r>
            <a:r>
              <a:rPr lang="en-US"/>
              <a:t>.</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You can search directly from the homepage. Alternatively, press Search to get access to some more advanced search options (including searching by topic type or searching people by profession).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A </a:t>
            </a:r>
            <a:r>
              <a:rPr lang="en-US" u="sng">
                <a:solidFill>
                  <a:srgbClr val="1155CC"/>
                </a:solidFill>
                <a:hlinkClick r:id="rId2">
                  <a:extLst>
                    <a:ext uri="{A12FA001-AC4F-418D-AE19-62706E023703}">
                      <ahyp:hlinkClr val="tx"/>
                    </a:ext>
                  </a:extLst>
                </a:hlinkClick>
              </a:rPr>
              <a:t>timeline</a:t>
            </a:r>
            <a:r>
              <a:rPr lang="en-US"/>
              <a:t> of people with </a:t>
            </a:r>
            <a:r>
              <a:rPr i="1" lang="en-US"/>
              <a:t>MGG </a:t>
            </a:r>
            <a:r>
              <a:rPr lang="en-US"/>
              <a:t>articles is also available from the homepage under the search bar. This provides another way to search for people.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b="1" lang="en-US"/>
              <a:t>Recommended searches on </a:t>
            </a:r>
            <a:r>
              <a:rPr b="1" lang="en-US" u="sng">
                <a:solidFill>
                  <a:schemeClr val="hlink"/>
                </a:solidFill>
                <a:hlinkClick r:id="rId3"/>
              </a:rPr>
              <a:t>mgg-online.com</a:t>
            </a:r>
            <a:endParaRPr b="1"/>
          </a:p>
          <a:p>
            <a:pPr indent="0" lvl="0" marL="0" rtl="0" algn="l">
              <a:lnSpc>
                <a:spcPct val="115000"/>
              </a:lnSpc>
              <a:spcBef>
                <a:spcPts val="0"/>
              </a:spcBef>
              <a:spcAft>
                <a:spcPts val="0"/>
              </a:spcAft>
              <a:buClr>
                <a:schemeClr val="dk1"/>
              </a:buClr>
              <a:buSzPts val="1100"/>
              <a:buFont typeface="Arial"/>
              <a:buNone/>
            </a:pPr>
            <a:r>
              <a:t/>
            </a:r>
            <a:endParaRPr b="1"/>
          </a:p>
          <a:p>
            <a:pPr indent="0" lvl="0" marL="0" rtl="0" algn="l">
              <a:lnSpc>
                <a:spcPct val="115000"/>
              </a:lnSpc>
              <a:spcBef>
                <a:spcPts val="0"/>
              </a:spcBef>
              <a:spcAft>
                <a:spcPts val="0"/>
              </a:spcAft>
              <a:buClr>
                <a:schemeClr val="dk1"/>
              </a:buClr>
              <a:buSzPts val="1100"/>
              <a:buFont typeface="Arial"/>
              <a:buNone/>
            </a:pPr>
            <a:r>
              <a:rPr lang="en-US"/>
              <a:t>1. Search</a:t>
            </a:r>
            <a:r>
              <a:rPr b="1" lang="en-US"/>
              <a:t> Franz Liszt</a:t>
            </a:r>
            <a:r>
              <a:rPr lang="en-US"/>
              <a:t>. Click on the article “Liszt, Franz”. You can also search within the article by clicking the magnifying glass icon. You can do this in English. For example, search </a:t>
            </a:r>
            <a:r>
              <a:rPr b="1" lang="en-US"/>
              <a:t>symphonic poem</a:t>
            </a:r>
            <a:r>
              <a:rPr lang="en-US"/>
              <a:t>. </a:t>
            </a:r>
            <a:endParaRPr/>
          </a:p>
          <a:p>
            <a:pPr indent="-304800" lvl="0" marL="457200" rtl="0" algn="l">
              <a:lnSpc>
                <a:spcPct val="115000"/>
              </a:lnSpc>
              <a:spcBef>
                <a:spcPts val="0"/>
              </a:spcBef>
              <a:spcAft>
                <a:spcPts val="0"/>
              </a:spcAft>
              <a:buClr>
                <a:schemeClr val="dk1"/>
              </a:buClr>
              <a:buSzPts val="1200"/>
              <a:buChar char="●"/>
            </a:pPr>
            <a:r>
              <a:rPr lang="en-US"/>
              <a:t>What does this search show? The article on Franz Liszt on the one hand shows the typical structure of articles in </a:t>
            </a:r>
            <a:r>
              <a:rPr i="1" lang="en-US"/>
              <a:t>MGG Online</a:t>
            </a:r>
            <a:r>
              <a:rPr lang="en-US"/>
              <a:t> on composers (biography, works, evaluation, bibliography); on the other hand, this long article shows the remarkable depth of information available.For example, the list of works is subdivided by genre and performance forces and each work is shown with three different catalogue numbers, while the literature section encompasses 580 writings on the composer, subclassified by topic.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2. Search </a:t>
            </a:r>
            <a:r>
              <a:rPr b="1" lang="en-US"/>
              <a:t>world music</a:t>
            </a:r>
            <a:r>
              <a:rPr lang="en-US"/>
              <a:t>. Click the article on the topic, “Weltmusik</a:t>
            </a:r>
            <a:r>
              <a:rPr b="1" lang="en-US"/>
              <a:t>”</a:t>
            </a:r>
            <a:r>
              <a:rPr lang="en-US"/>
              <a:t> (World music). On the left hand bar, click on part V, “World Music als Vermarktungsstrategie” (World music as marketing strategy). After looking through the page, click on the Keil/Feld link to go directly to the bibliography.</a:t>
            </a:r>
            <a:endParaRPr b="1"/>
          </a:p>
          <a:p>
            <a:pPr indent="-304800" lvl="0" marL="457200" rtl="0" algn="l">
              <a:lnSpc>
                <a:spcPct val="115000"/>
              </a:lnSpc>
              <a:spcBef>
                <a:spcPts val="0"/>
              </a:spcBef>
              <a:spcAft>
                <a:spcPts val="0"/>
              </a:spcAft>
              <a:buClr>
                <a:schemeClr val="dk1"/>
              </a:buClr>
              <a:buSzPts val="1200"/>
              <a:buChar char="●"/>
            </a:pPr>
            <a:r>
              <a:rPr lang="en-US"/>
              <a:t>What does this search show?</a:t>
            </a:r>
            <a:r>
              <a:rPr b="1" lang="en-US"/>
              <a:t> </a:t>
            </a:r>
            <a:r>
              <a:rPr lang="en-US"/>
              <a:t>In comparison to the article on Liszt, this article demonstrates a thematic organization: You can see the range of topics covered in the left side. The article suggests how </a:t>
            </a:r>
            <a:r>
              <a:rPr lang="en-US">
                <a:solidFill>
                  <a:srgbClr val="0D0D0D"/>
                </a:solidFill>
              </a:rPr>
              <a:t>cultural, commercial, and institutional forces</a:t>
            </a:r>
            <a:r>
              <a:rPr lang="en-US"/>
              <a:t> shape conceptions of world music. Part V shows how the classification of world music was used to package, promote, and sell sounds. The page’s substantial bibliography includes items in both English and German. </a:t>
            </a:r>
            <a:endParaRPr/>
          </a:p>
          <a:p>
            <a:pPr indent="0" lvl="0" marL="45720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3. Search </a:t>
            </a:r>
            <a:r>
              <a:rPr b="1" lang="en-US"/>
              <a:t>reggae</a:t>
            </a:r>
            <a:r>
              <a:rPr lang="en-US"/>
              <a:t>. The results include “Reggae”, “Westindische Inseln (Karibik)” (West Indies [</a:t>
            </a:r>
            <a:r>
              <a:rPr lang="en-US"/>
              <a:t>Caribbean</a:t>
            </a:r>
            <a:r>
              <a:rPr lang="en-US"/>
              <a:t>]), and “Afroamerikanische Musik” (African American music). Click “Afroamerikanische Musik” then, navigating from the bar on the left of the screen, select part V1d, “Jamaica”. </a:t>
            </a:r>
            <a:endParaRPr/>
          </a:p>
          <a:p>
            <a:pPr indent="-304800" lvl="0" marL="457200" rtl="0" algn="l">
              <a:lnSpc>
                <a:spcPct val="115000"/>
              </a:lnSpc>
              <a:spcBef>
                <a:spcPts val="0"/>
              </a:spcBef>
              <a:spcAft>
                <a:spcPts val="0"/>
              </a:spcAft>
              <a:buClr>
                <a:schemeClr val="dk1"/>
              </a:buClr>
              <a:buSzPts val="1200"/>
              <a:buChar char="●"/>
            </a:pPr>
            <a:r>
              <a:rPr lang="en-US"/>
              <a:t>What does this search show? The different results allow for different lenses on the topic—genre, geography, and the context of diasporic music. Unexpected results such as Miles Davis and Ottawa show reggae’s significance extends across genres and geographies. The article on African American Music covers music of African origin throughout the Americas, not merely in the U.S., expanding the definition of the term beyond its frequent usage in the U.S. The section on Jamaica situates reggae both within the broader history of Jamaican music and within the broader context of the African diaspora. </a:t>
            </a:r>
            <a:endParaRPr/>
          </a:p>
          <a:p>
            <a:pPr indent="0" lvl="0" marL="45720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4. Search </a:t>
            </a:r>
            <a:r>
              <a:rPr b="1" lang="en-US"/>
              <a:t>Miles Davis</a:t>
            </a:r>
            <a:r>
              <a:rPr lang="en-US"/>
              <a:t>. Click on the “Davis, Miles” page. Look at the bars on the left—the contents of the page—and right of the page—including External Links and Other Publications. </a:t>
            </a:r>
            <a:endParaRPr/>
          </a:p>
          <a:p>
            <a:pPr indent="-304800" lvl="0" marL="457200" rtl="0" algn="l">
              <a:lnSpc>
                <a:spcPct val="115000"/>
              </a:lnSpc>
              <a:spcBef>
                <a:spcPts val="0"/>
              </a:spcBef>
              <a:spcAft>
                <a:spcPts val="0"/>
              </a:spcAft>
              <a:buClr>
                <a:schemeClr val="dk1"/>
              </a:buClr>
              <a:buSzPts val="1200"/>
              <a:buChar char="●"/>
            </a:pPr>
            <a:r>
              <a:rPr lang="en-US"/>
              <a:t>What does this search show? This page features discography, transcriptions, and filmography. The links on the right demonstrate how RILM’s resources are integrated, allowing the researcher to go between different sources and forms of research seamlessly. </a:t>
            </a:r>
            <a:endParaRPr/>
          </a:p>
          <a:p>
            <a:pPr indent="0" lvl="0" marL="45720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5. Search </a:t>
            </a:r>
            <a:r>
              <a:rPr b="1" lang="en-US"/>
              <a:t>Pierre Boulez</a:t>
            </a:r>
            <a:r>
              <a:rPr lang="en-US"/>
              <a:t>. On the article dedicated to the composer, click on Other Versions in the right hand bar to see previous </a:t>
            </a:r>
            <a:r>
              <a:rPr i="1" lang="en-US"/>
              <a:t>MGG </a:t>
            </a:r>
            <a:r>
              <a:rPr lang="en-US"/>
              <a:t>articles on the composer. </a:t>
            </a:r>
            <a:endParaRPr/>
          </a:p>
          <a:p>
            <a:pPr indent="-304800" lvl="0" marL="457200" rtl="0" algn="l">
              <a:lnSpc>
                <a:spcPct val="115000"/>
              </a:lnSpc>
              <a:spcBef>
                <a:spcPts val="0"/>
              </a:spcBef>
              <a:spcAft>
                <a:spcPts val="0"/>
              </a:spcAft>
              <a:buClr>
                <a:schemeClr val="dk1"/>
              </a:buClr>
              <a:buSzPts val="1200"/>
              <a:buChar char="●"/>
            </a:pPr>
            <a:r>
              <a:rPr lang="en-US"/>
              <a:t>What does this search show? The ability to track revisions of the article is important for historiographical research as a means of following how thinking has evolved. As you can see, this particular article has been thoroughly revised more than once. </a:t>
            </a:r>
            <a:endParaRPr/>
          </a:p>
          <a:p>
            <a:pPr indent="0" lvl="0" marL="0" rtl="0" algn="l">
              <a:lnSpc>
                <a:spcPct val="115000"/>
              </a:lnSpc>
              <a:spcBef>
                <a:spcPts val="0"/>
              </a:spcBef>
              <a:spcAft>
                <a:spcPts val="0"/>
              </a:spcAft>
              <a:buClr>
                <a:schemeClr val="dk1"/>
              </a:buClr>
              <a:buSzPts val="1100"/>
              <a:buFont typeface="Arial"/>
              <a:buNone/>
            </a:pPr>
            <a:br>
              <a:rPr lang="en-US"/>
            </a:br>
            <a:r>
              <a:rPr lang="en-US"/>
              <a:t>If you need customized searches for your classroom, please contact info@rilm.org.</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b="1"/>
          </a:p>
        </p:txBody>
      </p:sp>
      <p:sp>
        <p:nvSpPr>
          <p:cNvPr id="229" name="Google Shape;22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i="1" lang="en-US"/>
              <a:t>RILM Abstracts of Music Literature</a:t>
            </a:r>
            <a:r>
              <a:rPr lang="en-US"/>
              <a:t> abstracts and indexes significant writings about music from all over the world. </a:t>
            </a:r>
            <a:r>
              <a:rPr i="1" lang="en-US"/>
              <a:t>RILM Abstracts</a:t>
            </a:r>
            <a:r>
              <a:rPr lang="en-US"/>
              <a:t> currently contains over 1.6 million records, in over 140 languages, from about 180 countries. </a:t>
            </a:r>
            <a:endParaRPr/>
          </a:p>
        </p:txBody>
      </p:sp>
      <p:sp>
        <p:nvSpPr>
          <p:cNvPr id="100" name="Google Shape;10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i="1" lang="en-US"/>
              <a:t>RILM Abstracts of Music Literature</a:t>
            </a:r>
            <a:r>
              <a:rPr lang="en-US"/>
              <a:t> covers all areas of music scholarship, while also aiming for strong interdisciplinary coverage, i.e. research in disciplines ranging from art history to therapy to philosophy.</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i="1" lang="en-US"/>
              <a:t>RILM </a:t>
            </a:r>
            <a:r>
              <a:rPr i="1" lang="en-US"/>
              <a:t>Abstracts’</a:t>
            </a:r>
            <a:r>
              <a:rPr lang="en-US"/>
              <a:t> records cover a vast range of document types, from journals and monographs to blogs and fan zines.</a:t>
            </a:r>
            <a:endParaRPr/>
          </a:p>
          <a:p>
            <a:pPr indent="0" lvl="0" marL="0" rtl="0" algn="l">
              <a:lnSpc>
                <a:spcPct val="115000"/>
              </a:lnSpc>
              <a:spcBef>
                <a:spcPts val="0"/>
              </a:spcBef>
              <a:spcAft>
                <a:spcPts val="0"/>
              </a:spcAft>
              <a:buClr>
                <a:schemeClr val="dk1"/>
              </a:buClr>
              <a:buSzPts val="1100"/>
              <a:buFont typeface="Arial"/>
              <a:buNone/>
            </a:pPr>
            <a:r>
              <a:t/>
            </a:r>
            <a:endParaRPr i="1"/>
          </a:p>
          <a:p>
            <a:pPr indent="0" lvl="0" marL="0" rtl="0" algn="l">
              <a:spcBef>
                <a:spcPts val="0"/>
              </a:spcBef>
              <a:spcAft>
                <a:spcPts val="0"/>
              </a:spcAft>
              <a:buNone/>
            </a:pPr>
            <a:r>
              <a:t/>
            </a:r>
            <a:endParaRPr/>
          </a:p>
        </p:txBody>
      </p:sp>
      <p:sp>
        <p:nvSpPr>
          <p:cNvPr id="106" name="Google Shape;10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f3a68d726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f3a68d7268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t>Records in </a:t>
            </a:r>
            <a:r>
              <a:rPr i="1" lang="en-US"/>
              <a:t>RILM Abstracts</a:t>
            </a:r>
            <a:r>
              <a:rPr lang="en-US"/>
              <a:t> contain various information. This </a:t>
            </a:r>
            <a:r>
              <a:rPr lang="en-US"/>
              <a:t>includes</a:t>
            </a:r>
            <a:r>
              <a:rPr lang="en-US"/>
              <a:t> basic bibliographic data (author, title, document type [such as article in a periodical, monograph, or dissertation], and publication information). Titles in languages other than English are translated into English. Titles and names in non-roman alphabets are romanized.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They also include a list of Subjects. These are organized hierarchically in threads connected by “--”. Each thread starts more general (with a name or general subject matter) and becomes more specific. These threads are hyperlinked; you can click on any term in these threads to find articles labeled the same way.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Wherever possible, an abstract is included. These abstracts may be provided by the author, publisher, journal, or by a RILM editor. Abstracts are important not only as summaries but because they make items more searchable. When abstracts are in languages other than English, an English-language translation is provided.</a:t>
            </a:r>
            <a:endParaRPr/>
          </a:p>
        </p:txBody>
      </p:sp>
      <p:sp>
        <p:nvSpPr>
          <p:cNvPr id="113" name="Google Shape;113;g3f3a68d7268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i="1" lang="en-US"/>
              <a:t>RILM Abstracts</a:t>
            </a:r>
            <a:r>
              <a:rPr lang="en-US"/>
              <a:t> is available on</a:t>
            </a:r>
            <a:r>
              <a:rPr i="1" lang="en-US"/>
              <a:t> EBSCOhost</a:t>
            </a:r>
            <a:r>
              <a:rPr lang="en-US"/>
              <a:t>. You can search in specific fields (e.g., by author name, by title, or by language). You can limit results (e.g., only showing results that feature an abstract) or specify a date range. You can also filter results after making an initial search.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b="1" lang="en-US"/>
              <a:t>Recommended searches on </a:t>
            </a:r>
            <a:r>
              <a:rPr b="1" i="1" lang="en-US"/>
              <a:t>EBSCOhost</a:t>
            </a:r>
            <a:endParaRPr b="1" i="1"/>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1) Search </a:t>
            </a:r>
            <a:r>
              <a:rPr b="1" lang="en-US"/>
              <a:t>film music</a:t>
            </a:r>
            <a:r>
              <a:rPr lang="en-US"/>
              <a:t>. </a:t>
            </a:r>
            <a:endParaRPr/>
          </a:p>
          <a:p>
            <a:pPr indent="-304800" lvl="0" marL="457200" rtl="0" algn="l">
              <a:lnSpc>
                <a:spcPct val="115000"/>
              </a:lnSpc>
              <a:spcBef>
                <a:spcPts val="0"/>
              </a:spcBef>
              <a:spcAft>
                <a:spcPts val="0"/>
              </a:spcAft>
              <a:buClr>
                <a:schemeClr val="dk1"/>
              </a:buClr>
              <a:buSzPts val="1200"/>
              <a:buChar char="●"/>
            </a:pPr>
            <a:r>
              <a:rPr lang="en-US"/>
              <a:t>What does this search show? Because of the large number of results, it is possible to demonstrate various filters (choose All Filters). You can, for example, demonstrate a search filtered by language, document type, or limit your search to records with abstracts. Ways to limit this search include by adding the name of a film composer (search </a:t>
            </a:r>
            <a:r>
              <a:rPr b="1" lang="en-US"/>
              <a:t>film music and Korngold</a:t>
            </a:r>
            <a:r>
              <a:rPr lang="en-US"/>
              <a:t>) or by adding a place (search </a:t>
            </a:r>
            <a:r>
              <a:rPr b="1" lang="en-US"/>
              <a:t>film music and Nigeria</a:t>
            </a:r>
            <a:r>
              <a:rPr lang="en-US"/>
              <a:t>).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2) Search</a:t>
            </a:r>
            <a:r>
              <a:rPr b="1" lang="en-US"/>
              <a:t> therapy and tango</a:t>
            </a:r>
            <a:r>
              <a:rPr lang="en-US"/>
              <a:t>. As this is a more narrow search, you will receive a relatively small number of results. If you read the abstracts of some of these, you will discover research on the effects of tango dancing on Parkinson’s disease and mood disorders, among others. </a:t>
            </a:r>
            <a:endParaRPr/>
          </a:p>
          <a:p>
            <a:pPr indent="-304800" lvl="0" marL="457200" rtl="0" algn="l">
              <a:lnSpc>
                <a:spcPct val="115000"/>
              </a:lnSpc>
              <a:spcBef>
                <a:spcPts val="0"/>
              </a:spcBef>
              <a:spcAft>
                <a:spcPts val="0"/>
              </a:spcAft>
              <a:buClr>
                <a:schemeClr val="dk1"/>
              </a:buClr>
              <a:buSzPts val="1200"/>
              <a:buChar char="●"/>
            </a:pPr>
            <a:r>
              <a:rPr lang="en-US"/>
              <a:t>What does this search show? </a:t>
            </a:r>
            <a:r>
              <a:rPr i="1" lang="en-US"/>
              <a:t>RILM Abstracts</a:t>
            </a:r>
            <a:r>
              <a:rPr lang="en-US"/>
              <a:t> is highly useful also for cross-disciplinary searches. This search demonstrates, for example, that literature on both medicine and dance is included in </a:t>
            </a:r>
            <a:r>
              <a:rPr i="1" lang="en-US"/>
              <a:t>RILM Abstracts</a:t>
            </a:r>
            <a:r>
              <a:rPr lang="en-US"/>
              <a:t>. There are thousands of records on various medical topics; there are over 100 alone on Beethoven’s medical conditions. If you want to concentrate on therapy, a search for “music therapy” on </a:t>
            </a:r>
            <a:r>
              <a:rPr i="1" lang="en-US"/>
              <a:t>RILM Abstracts </a:t>
            </a:r>
            <a:r>
              <a:rPr lang="en-US"/>
              <a:t>will yield over 20,000 results, while a search for “dance therapy” also provides several hundred.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3) Search </a:t>
            </a:r>
            <a:r>
              <a:rPr b="1" lang="en-US"/>
              <a:t>18th century Viennese string quartet</a:t>
            </a:r>
            <a:r>
              <a:rPr lang="en-US"/>
              <a:t> then search </a:t>
            </a:r>
            <a:r>
              <a:rPr b="1" lang="en-US"/>
              <a:t>Vienna and string quartet and (18th c or Classic)</a:t>
            </a:r>
            <a:r>
              <a:rPr lang="en-US"/>
              <a:t>. The first option yields few results. Given the importance of 18th-century Vienna to the development of the string quartet and the fact that music of this period and geography has been well studied in music history, this might seem surprising. The second search strategy, however, yields far more results. </a:t>
            </a:r>
            <a:endParaRPr/>
          </a:p>
          <a:p>
            <a:pPr indent="-304800" lvl="0" marL="457200" rtl="0" algn="l">
              <a:lnSpc>
                <a:spcPct val="115000"/>
              </a:lnSpc>
              <a:spcBef>
                <a:spcPts val="0"/>
              </a:spcBef>
              <a:spcAft>
                <a:spcPts val="0"/>
              </a:spcAft>
              <a:buClr>
                <a:schemeClr val="dk1"/>
              </a:buClr>
              <a:buSzPts val="1200"/>
              <a:buChar char="●"/>
            </a:pPr>
            <a:r>
              <a:rPr lang="en-US"/>
              <a:t>What do these searches show? It is important to be aware of different search strategies. Boolean operators (and, or, not) and parentheses remain useful for database searches. The search “Vienna and string quartet and (18th c or Classic)” yields both more results and more relevant results as the use of operators and parentheses makes it easier for the search engine to parse what is being searched for.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If you need customized searches for your classroom, please contact info@rilm.org.</a:t>
            </a:r>
            <a:endParaRPr/>
          </a:p>
          <a:p>
            <a:pPr indent="0" lvl="0" marL="0" rtl="0" algn="l">
              <a:lnSpc>
                <a:spcPct val="115000"/>
              </a:lnSpc>
              <a:spcBef>
                <a:spcPts val="0"/>
              </a:spcBef>
              <a:spcAft>
                <a:spcPts val="0"/>
              </a:spcAft>
              <a:buClr>
                <a:schemeClr val="dk1"/>
              </a:buClr>
              <a:buSzPts val="1100"/>
              <a:buFont typeface="Arial"/>
              <a:buNone/>
            </a:pPr>
            <a:r>
              <a:t/>
            </a:r>
            <a:endParaRPr/>
          </a:p>
        </p:txBody>
      </p:sp>
      <p:sp>
        <p:nvSpPr>
          <p:cNvPr id="117" name="Google Shape;11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i="1" lang="en-US"/>
              <a:t>RILM Abstracts of Music Literature with Full Text (RAFT)</a:t>
            </a:r>
            <a:r>
              <a:rPr lang="en-US"/>
              <a:t> integrates the comprehensive </a:t>
            </a:r>
            <a:r>
              <a:rPr i="1" lang="en-US"/>
              <a:t>RILM Abstracts </a:t>
            </a:r>
            <a:r>
              <a:rPr lang="en-US"/>
              <a:t>database with complete, cover-to-cover runs of over 300 journals in PDF format. Beyond the primary articles, </a:t>
            </a:r>
            <a:r>
              <a:rPr i="1" lang="en-US"/>
              <a:t>RAFT</a:t>
            </a:r>
            <a:r>
              <a:rPr lang="en-US"/>
              <a:t> comprises hundreds of thousands of auxiliary documents, including front and back matter, news items, advertisements, and other supplemental materials that offer valuable insights into global musical cultures across various eras.</a:t>
            </a:r>
            <a:endParaRPr/>
          </a:p>
          <a:p>
            <a:pPr indent="0" lvl="0" marL="0" rtl="0" algn="l">
              <a:lnSpc>
                <a:spcPct val="115000"/>
              </a:lnSpc>
              <a:spcBef>
                <a:spcPts val="1200"/>
              </a:spcBef>
              <a:spcAft>
                <a:spcPts val="0"/>
              </a:spcAft>
              <a:buClr>
                <a:schemeClr val="dk1"/>
              </a:buClr>
              <a:buSzPts val="1100"/>
              <a:buFont typeface="Arial"/>
              <a:buNone/>
            </a:pPr>
            <a:r>
              <a:rPr lang="en-US"/>
              <a:t>Searching within the full text allows for the discovery of specific terms, names, or niche details appearing only within the PDFs—information that would otherwise remain inaccessible through a search of the </a:t>
            </a:r>
            <a:r>
              <a:rPr i="1" lang="en-US"/>
              <a:t>RILM Abstracts</a:t>
            </a:r>
            <a:r>
              <a:rPr lang="en-US"/>
              <a:t> alone.</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If you want to see a list of all journals included in full text, go to </a:t>
            </a:r>
            <a:r>
              <a:rPr lang="en-US">
                <a:solidFill>
                  <a:srgbClr val="00B0F0"/>
                </a:solidFill>
              </a:rPr>
              <a:t>rilm.org/fulltext.</a:t>
            </a:r>
            <a:endParaRPr/>
          </a:p>
          <a:p>
            <a:pPr indent="0" lvl="0" marL="0" rtl="0" algn="l">
              <a:lnSpc>
                <a:spcPct val="115000"/>
              </a:lnSpc>
              <a:spcBef>
                <a:spcPts val="0"/>
              </a:spcBef>
              <a:spcAft>
                <a:spcPts val="0"/>
              </a:spcAft>
              <a:buClr>
                <a:schemeClr val="dk1"/>
              </a:buClr>
              <a:buSzPts val="1100"/>
              <a:buFont typeface="Arial"/>
              <a:buNone/>
            </a:pPr>
            <a:r>
              <a:t/>
            </a:r>
            <a:endParaRPr i="1"/>
          </a:p>
          <a:p>
            <a:pPr indent="0" lvl="0" marL="0" rtl="0" algn="l">
              <a:spcBef>
                <a:spcPts val="0"/>
              </a:spcBef>
              <a:spcAft>
                <a:spcPts val="0"/>
              </a:spcAft>
              <a:buNone/>
            </a:pPr>
            <a:r>
              <a:t/>
            </a:r>
            <a:endParaRPr/>
          </a:p>
        </p:txBody>
      </p:sp>
      <p:sp>
        <p:nvSpPr>
          <p:cNvPr id="123" name="Google Shape;12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b="1" lang="en-US"/>
              <a:t>Recommended searches on</a:t>
            </a:r>
            <a:r>
              <a:rPr b="1" i="1" lang="en-US"/>
              <a:t> EBSCOhost</a:t>
            </a:r>
            <a:endParaRPr b="1" i="1"/>
          </a:p>
          <a:p>
            <a:pPr indent="0" lvl="0" marL="0" rtl="0" algn="l">
              <a:lnSpc>
                <a:spcPct val="115000"/>
              </a:lnSpc>
              <a:spcBef>
                <a:spcPts val="0"/>
              </a:spcBef>
              <a:spcAft>
                <a:spcPts val="0"/>
              </a:spcAft>
              <a:buClr>
                <a:schemeClr val="dk1"/>
              </a:buClr>
              <a:buSzPts val="1100"/>
              <a:buFont typeface="Arial"/>
              <a:buNone/>
            </a:pPr>
            <a:r>
              <a:t/>
            </a:r>
            <a:endParaRPr b="1" i="1"/>
          </a:p>
          <a:p>
            <a:pPr indent="0" lvl="0" marL="0" rtl="0" algn="l">
              <a:lnSpc>
                <a:spcPct val="115000"/>
              </a:lnSpc>
              <a:spcBef>
                <a:spcPts val="0"/>
              </a:spcBef>
              <a:spcAft>
                <a:spcPts val="0"/>
              </a:spcAft>
              <a:buClr>
                <a:schemeClr val="dk1"/>
              </a:buClr>
              <a:buSzPts val="1100"/>
              <a:buFont typeface="Arial"/>
              <a:buNone/>
            </a:pPr>
            <a:r>
              <a:rPr lang="en-US"/>
              <a:t>1) Search </a:t>
            </a:r>
            <a:r>
              <a:rPr b="1" lang="en-US"/>
              <a:t>India and dance</a:t>
            </a:r>
            <a:r>
              <a:rPr lang="en-US"/>
              <a:t>. Under Advanced Search Options then Filters, click Full Text to include only items available in full text.</a:t>
            </a:r>
            <a:r>
              <a:rPr b="1" lang="en-US"/>
              <a:t> </a:t>
            </a:r>
            <a:r>
              <a:rPr lang="en-US"/>
              <a:t>Look through some of the results. The text is available at the bottom of each result, but to access the original typography and images, view the full text in PDF. Note that some of these full texts may be provided by EBSCO databases other than </a:t>
            </a:r>
            <a:r>
              <a:rPr i="1" lang="en-US"/>
              <a:t>RAFT</a:t>
            </a:r>
            <a:r>
              <a:rPr lang="en-US"/>
              <a:t>. This initial search should produce a very large number of results. To narrow down further, search </a:t>
            </a:r>
            <a:r>
              <a:rPr b="1" lang="en-US"/>
              <a:t>India and dance and pedagogy</a:t>
            </a:r>
            <a:r>
              <a:rPr lang="en-US"/>
              <a:t>.</a:t>
            </a:r>
            <a:endParaRPr/>
          </a:p>
          <a:p>
            <a:pPr indent="-304800" lvl="0" marL="457200" rtl="0" algn="l">
              <a:lnSpc>
                <a:spcPct val="115000"/>
              </a:lnSpc>
              <a:spcBef>
                <a:spcPts val="0"/>
              </a:spcBef>
              <a:spcAft>
                <a:spcPts val="0"/>
              </a:spcAft>
              <a:buClr>
                <a:schemeClr val="dk1"/>
              </a:buClr>
              <a:buSzPts val="1200"/>
              <a:buChar char="●"/>
            </a:pPr>
            <a:r>
              <a:rPr lang="en-US"/>
              <a:t>What does this search show? Many journal articles are now available in full text, allowing researchers to access them immediately. Both searches yield a large number of results, demonstrating the breadth of coverage on dance, ethnomusicology, and pedagogy in </a:t>
            </a:r>
            <a:r>
              <a:rPr i="1" lang="en-US"/>
              <a:t>RAFT</a:t>
            </a:r>
            <a:r>
              <a:rPr lang="en-US"/>
              <a:t>. The PDFs also allow researchers to consult the original </a:t>
            </a:r>
            <a:r>
              <a:rPr lang="en-US">
                <a:solidFill>
                  <a:srgbClr val="0D0D0D"/>
                </a:solidFill>
              </a:rPr>
              <a:t>typography, illustrations, and other visual material</a:t>
            </a:r>
            <a:r>
              <a:rPr lang="en-US"/>
              <a:t>. </a:t>
            </a:r>
            <a:endParaRPr/>
          </a:p>
          <a:p>
            <a:pPr indent="0" lvl="0" marL="45720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2) Search </a:t>
            </a:r>
            <a:r>
              <a:rPr b="1" lang="en-US"/>
              <a:t>hip hop</a:t>
            </a:r>
            <a:r>
              <a:rPr lang="en-US"/>
              <a:t>. Press the Full Text button in order to limit your results to items available in full text in </a:t>
            </a:r>
            <a:r>
              <a:rPr i="1" lang="en-US"/>
              <a:t>RAFT</a:t>
            </a:r>
            <a:r>
              <a:rPr lang="en-US"/>
              <a:t>. </a:t>
            </a:r>
            <a:endParaRPr/>
          </a:p>
          <a:p>
            <a:pPr indent="-304800" lvl="0" marL="457200" rtl="0" algn="l">
              <a:lnSpc>
                <a:spcPct val="115000"/>
              </a:lnSpc>
              <a:spcBef>
                <a:spcPts val="0"/>
              </a:spcBef>
              <a:spcAft>
                <a:spcPts val="0"/>
              </a:spcAft>
              <a:buClr>
                <a:schemeClr val="dk1"/>
              </a:buClr>
              <a:buSzPts val="1200"/>
              <a:buChar char="●"/>
            </a:pPr>
            <a:r>
              <a:rPr lang="en-US"/>
              <a:t>What does this search show? It demonstrates our coverage in the area of popular music. The large number of results allows you to show how to use various filters. You can also limit the search by adding further terms. One way to do this is to add in the name of a country (for example, </a:t>
            </a:r>
            <a:r>
              <a:rPr b="1" lang="en-US"/>
              <a:t>hip hop and Kenya</a:t>
            </a:r>
            <a:r>
              <a:rPr lang="en-US"/>
              <a:t> or </a:t>
            </a:r>
            <a:r>
              <a:rPr b="1" lang="en-US"/>
              <a:t>hip hop and Senegal</a:t>
            </a:r>
            <a:r>
              <a:rPr lang="en-US"/>
              <a:t>). Alternatively, search </a:t>
            </a:r>
            <a:r>
              <a:rPr b="1" lang="en-US"/>
              <a:t>hip hop and copyright</a:t>
            </a:r>
            <a:r>
              <a:rPr lang="en-US"/>
              <a:t>. Searching by geography demonstrates the global nature of the art form and global nature of the writing on it, while searching for hip hop and copyright opens a window on the ever-evolving relationship between popular music, digital technology, creative practice, the music industry, and law.</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3) Search </a:t>
            </a:r>
            <a:r>
              <a:rPr b="1" lang="en-US"/>
              <a:t>crwth</a:t>
            </a:r>
            <a:r>
              <a:rPr lang="en-US"/>
              <a:t>. This is a Welsh bowed lyre. Again make sure that Full Text is selected. Here you should only receive a few results given the relatively specific subject matter. Then search </a:t>
            </a:r>
            <a:r>
              <a:rPr b="1" lang="en-US"/>
              <a:t>crwth</a:t>
            </a:r>
            <a:r>
              <a:rPr lang="en-US"/>
              <a:t> again but first press Advanced Search then Search Options and click the box that reads Also Search Within the Full Text of Articles. This option will give you more results.</a:t>
            </a:r>
            <a:endParaRPr/>
          </a:p>
          <a:p>
            <a:pPr indent="-304800" lvl="0" marL="457200" rtl="0" algn="l">
              <a:lnSpc>
                <a:spcPct val="115000"/>
              </a:lnSpc>
              <a:spcBef>
                <a:spcPts val="0"/>
              </a:spcBef>
              <a:spcAft>
                <a:spcPts val="0"/>
              </a:spcAft>
              <a:buClr>
                <a:schemeClr val="dk1"/>
              </a:buClr>
              <a:buSzPts val="1200"/>
              <a:buChar char="●"/>
            </a:pPr>
            <a:r>
              <a:rPr lang="en-US"/>
              <a:t>What does this search show? Even when terms are not indexed, they may still appear in full-text searching. This is an opportunity to explain and explore the difference between the curated, filtered searching of metadata, and the more exploratory searching that can result from full-text searches.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If you need customized searches for your classroom, please contact info@rilm.org.</a:t>
            </a:r>
            <a:endParaRPr/>
          </a:p>
          <a:p>
            <a:pPr indent="0" lvl="0" marL="0" rtl="0" algn="l">
              <a:spcBef>
                <a:spcPts val="0"/>
              </a:spcBef>
              <a:spcAft>
                <a:spcPts val="0"/>
              </a:spcAft>
              <a:buNone/>
            </a:pPr>
            <a:r>
              <a:t/>
            </a:r>
            <a:endParaRPr b="1"/>
          </a:p>
        </p:txBody>
      </p:sp>
      <p:sp>
        <p:nvSpPr>
          <p:cNvPr id="129" name="Google Shape;12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t>The </a:t>
            </a:r>
            <a:r>
              <a:rPr i="1" lang="en-US"/>
              <a:t>RILM Index to Scores and Collected Editions </a:t>
            </a:r>
            <a:r>
              <a:rPr lang="en-US"/>
              <a:t>(</a:t>
            </a:r>
            <a:r>
              <a:rPr i="1" lang="en-US"/>
              <a:t>RISE</a:t>
            </a:r>
            <a:r>
              <a:rPr lang="en-US"/>
              <a:t>), formerly known as the </a:t>
            </a:r>
            <a:r>
              <a:rPr i="1" lang="en-US"/>
              <a:t>Index to Printed Music</a:t>
            </a:r>
            <a:r>
              <a:rPr lang="en-US"/>
              <a:t>, remains the authoritative digital finding aid for locating individual pieces of music contained in collections, sets, and series. Finding those individual pieces within complete editions, monuments, anthologies, or other collections, can be a real challenge, because they may not be indexed separately from their sets or volumes in library catalogues. The purpose of </a:t>
            </a:r>
            <a:r>
              <a:rPr i="1" lang="en-US"/>
              <a:t>RISE</a:t>
            </a:r>
            <a:r>
              <a:rPr lang="en-US"/>
              <a:t> is to be able to search for and find these individual pieces within authoritative editions. You can search by several different parameters—for example, by work title, genre, performing force, instrumentation, and more. And it's very easy to find multiple editions of one work for comparison.</a:t>
            </a:r>
            <a:endParaRPr/>
          </a:p>
          <a:p>
            <a:pPr indent="0" lvl="0" marL="0" rtl="0" algn="l">
              <a:spcBef>
                <a:spcPts val="0"/>
              </a:spcBef>
              <a:spcAft>
                <a:spcPts val="0"/>
              </a:spcAft>
              <a:buNone/>
            </a:pPr>
            <a:r>
              <a:t/>
            </a:r>
            <a:endParaRPr/>
          </a:p>
        </p:txBody>
      </p:sp>
      <p:sp>
        <p:nvSpPr>
          <p:cNvPr id="135" name="Google Shape;13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30" name="Google Shape;30;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3"/>
          <p:cNvSpPr/>
          <p:nvPr>
            <p:ph idx="2" type="pic"/>
          </p:nvPr>
        </p:nvSpPr>
        <p:spPr>
          <a:xfrm>
            <a:off x="5183188" y="987425"/>
            <a:ext cx="6172200" cy="4873625"/>
          </a:xfrm>
          <a:prstGeom prst="rect">
            <a:avLst/>
          </a:prstGeom>
          <a:noFill/>
          <a:ln>
            <a:noFill/>
          </a:ln>
        </p:spPr>
      </p:sp>
      <p:sp>
        <p:nvSpPr>
          <p:cNvPr id="68" name="Google Shape;68;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757575"/>
                </a:solidFill>
                <a:latin typeface="Arial"/>
                <a:ea typeface="Arial"/>
                <a:cs typeface="Arial"/>
                <a:sym typeface="Arial"/>
              </a:defRPr>
            </a:lvl1pPr>
            <a:lvl2pPr indent="0" lvl="1" marL="0" marR="0" rtl="0" algn="r">
              <a:spcBef>
                <a:spcPts val="0"/>
              </a:spcBef>
              <a:buNone/>
              <a:defRPr b="0" i="0" sz="1200" u="none" cap="none" strike="noStrike">
                <a:solidFill>
                  <a:srgbClr val="757575"/>
                </a:solidFill>
                <a:latin typeface="Arial"/>
                <a:ea typeface="Arial"/>
                <a:cs typeface="Arial"/>
                <a:sym typeface="Arial"/>
              </a:defRPr>
            </a:lvl2pPr>
            <a:lvl3pPr indent="0" lvl="2" marL="0" marR="0" rtl="0" algn="r">
              <a:spcBef>
                <a:spcPts val="0"/>
              </a:spcBef>
              <a:buNone/>
              <a:defRPr b="0" i="0" sz="1200" u="none" cap="none" strike="noStrike">
                <a:solidFill>
                  <a:srgbClr val="757575"/>
                </a:solidFill>
                <a:latin typeface="Arial"/>
                <a:ea typeface="Arial"/>
                <a:cs typeface="Arial"/>
                <a:sym typeface="Arial"/>
              </a:defRPr>
            </a:lvl3pPr>
            <a:lvl4pPr indent="0" lvl="3" marL="0" marR="0" rtl="0" algn="r">
              <a:spcBef>
                <a:spcPts val="0"/>
              </a:spcBef>
              <a:buNone/>
              <a:defRPr b="0" i="0" sz="1200" u="none" cap="none" strike="noStrike">
                <a:solidFill>
                  <a:srgbClr val="757575"/>
                </a:solidFill>
                <a:latin typeface="Arial"/>
                <a:ea typeface="Arial"/>
                <a:cs typeface="Arial"/>
                <a:sym typeface="Arial"/>
              </a:defRPr>
            </a:lvl4pPr>
            <a:lvl5pPr indent="0" lvl="4" marL="0" marR="0" rtl="0" algn="r">
              <a:spcBef>
                <a:spcPts val="0"/>
              </a:spcBef>
              <a:buNone/>
              <a:defRPr b="0" i="0" sz="1200" u="none" cap="none" strike="noStrike">
                <a:solidFill>
                  <a:srgbClr val="757575"/>
                </a:solidFill>
                <a:latin typeface="Arial"/>
                <a:ea typeface="Arial"/>
                <a:cs typeface="Arial"/>
                <a:sym typeface="Arial"/>
              </a:defRPr>
            </a:lvl5pPr>
            <a:lvl6pPr indent="0" lvl="5" marL="0" marR="0" rtl="0" algn="r">
              <a:spcBef>
                <a:spcPts val="0"/>
              </a:spcBef>
              <a:buNone/>
              <a:defRPr b="0" i="0" sz="1200" u="none" cap="none" strike="noStrike">
                <a:solidFill>
                  <a:srgbClr val="757575"/>
                </a:solidFill>
                <a:latin typeface="Arial"/>
                <a:ea typeface="Arial"/>
                <a:cs typeface="Arial"/>
                <a:sym typeface="Arial"/>
              </a:defRPr>
            </a:lvl6pPr>
            <a:lvl7pPr indent="0" lvl="6" marL="0" marR="0" rtl="0" algn="r">
              <a:spcBef>
                <a:spcPts val="0"/>
              </a:spcBef>
              <a:buNone/>
              <a:defRPr b="0" i="0" sz="1200" u="none" cap="none" strike="noStrike">
                <a:solidFill>
                  <a:srgbClr val="757575"/>
                </a:solidFill>
                <a:latin typeface="Arial"/>
                <a:ea typeface="Arial"/>
                <a:cs typeface="Arial"/>
                <a:sym typeface="Arial"/>
              </a:defRPr>
            </a:lvl7pPr>
            <a:lvl8pPr indent="0" lvl="7" marL="0" marR="0" rtl="0" algn="r">
              <a:spcBef>
                <a:spcPts val="0"/>
              </a:spcBef>
              <a:buNone/>
              <a:defRPr b="0" i="0" sz="1200" u="none" cap="none" strike="noStrike">
                <a:solidFill>
                  <a:srgbClr val="757575"/>
                </a:solidFill>
                <a:latin typeface="Arial"/>
                <a:ea typeface="Arial"/>
                <a:cs typeface="Arial"/>
                <a:sym typeface="Arial"/>
              </a:defRPr>
            </a:lvl8pPr>
            <a:lvl9pPr indent="0" lvl="8" marL="0" marR="0" rtl="0" algn="r">
              <a:spcBef>
                <a:spcPts val="0"/>
              </a:spcBef>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g3f1fe761705_0_0"/>
          <p:cNvSpPr txBox="1"/>
          <p:nvPr>
            <p:ph type="ctrTitle"/>
          </p:nvPr>
        </p:nvSpPr>
        <p:spPr>
          <a:xfrm>
            <a:off x="1524000" y="1122363"/>
            <a:ext cx="9144000" cy="2387700"/>
          </a:xfrm>
          <a:prstGeom prst="rect">
            <a:avLst/>
          </a:prstGeom>
        </p:spPr>
        <p:txBody>
          <a:bodyPr anchorCtr="0" anchor="b" bIns="45700" lIns="91425" spcFirstLastPara="1" rIns="91425" wrap="square" tIns="45700">
            <a:normAutofit/>
          </a:bodyPr>
          <a:lstStyle/>
          <a:p>
            <a:pPr indent="0" lvl="0" marL="0" rtl="0" algn="ctr">
              <a:spcBef>
                <a:spcPts val="0"/>
              </a:spcBef>
              <a:spcAft>
                <a:spcPts val="0"/>
              </a:spcAft>
              <a:buNone/>
            </a:pPr>
            <a:r>
              <a:t/>
            </a:r>
            <a:endParaRPr/>
          </a:p>
        </p:txBody>
      </p:sp>
      <p:sp>
        <p:nvSpPr>
          <p:cNvPr id="90" name="Google Shape;90;g3f1fe761705_0_0"/>
          <p:cNvSpPr txBox="1"/>
          <p:nvPr>
            <p:ph idx="1" type="subTitle"/>
          </p:nvPr>
        </p:nvSpPr>
        <p:spPr>
          <a:xfrm>
            <a:off x="1524000" y="3602038"/>
            <a:ext cx="9144000" cy="1655700"/>
          </a:xfrm>
          <a:prstGeom prst="rect">
            <a:avLst/>
          </a:prstGeom>
        </p:spPr>
        <p:txBody>
          <a:bodyPr anchorCtr="0" anchor="t" bIns="45700" lIns="91425" spcFirstLastPara="1" rIns="91425" wrap="square" tIns="45700">
            <a:normAutofit/>
          </a:bodyPr>
          <a:lstStyle/>
          <a:p>
            <a:pPr indent="0" lvl="0" marL="0" rtl="0" algn="ctr">
              <a:spcBef>
                <a:spcPts val="1000"/>
              </a:spcBef>
              <a:spcAft>
                <a:spcPts val="0"/>
              </a:spcAft>
              <a:buNone/>
            </a:pPr>
            <a:r>
              <a:t/>
            </a:r>
            <a:endParaRPr/>
          </a:p>
        </p:txBody>
      </p:sp>
      <p:pic>
        <p:nvPicPr>
          <p:cNvPr id="91" name="Google Shape;91;g3f1fe761705_0_0" title="rilm.org (Presentation) (1).png"/>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44" name="Google Shape;144;p9" title="rilm.org (Presentation) (5).png"/>
          <p:cNvPicPr preferRelativeResize="0"/>
          <p:nvPr/>
        </p:nvPicPr>
        <p:blipFill rotWithShape="1">
          <a:blip r:embed="rId3">
            <a:alphaModFix/>
          </a:blip>
          <a:srcRect b="0" l="0" r="0" t="0"/>
          <a:stretch/>
        </p:blipFill>
        <p:spPr>
          <a:xfrm>
            <a:off x="0" y="5"/>
            <a:ext cx="12192043" cy="6858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50" name="Google Shape;150;p10" title="11.png"/>
          <p:cNvPicPr preferRelativeResize="0"/>
          <p:nvPr>
            <p:ph idx="1" type="body"/>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56" name="Google Shape;156;p11" title="13.png"/>
          <p:cNvPicPr preferRelativeResize="0"/>
          <p:nvPr>
            <p:ph idx="1" type="body"/>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62" name="Google Shape;162;p12" title="13.png"/>
          <p:cNvPicPr preferRelativeResize="0"/>
          <p:nvPr>
            <p:ph idx="1" type="body"/>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68" name="Google Shape;168;p13" title="14.png"/>
          <p:cNvPicPr preferRelativeResize="0"/>
          <p:nvPr>
            <p:ph idx="1" type="body"/>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74" name="Google Shape;174;p14" title="16.png"/>
          <p:cNvPicPr preferRelativeResize="0"/>
          <p:nvPr>
            <p:ph idx="1" type="body"/>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80" name="Google Shape;180;p15" title="16.png"/>
          <p:cNvPicPr preferRelativeResize="0"/>
          <p:nvPr>
            <p:ph idx="1" type="body"/>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86" name="Google Shape;186;p16" title="rilm.org (Presentation) (6).png"/>
          <p:cNvPicPr preferRelativeResize="0"/>
          <p:nvPr>
            <p:ph idx="1" type="body"/>
          </p:nvPr>
        </p:nvPicPr>
        <p:blipFill rotWithShape="1">
          <a:blip r:embed="rId3">
            <a:alphaModFix/>
          </a:blip>
          <a:srcRect b="0" l="0" r="0" t="0"/>
          <a:stretch/>
        </p:blipFill>
        <p:spPr>
          <a:xfrm>
            <a:off x="0" y="0"/>
            <a:ext cx="12192000" cy="6858000"/>
          </a:xfrm>
          <a:prstGeom prst="rect">
            <a:avLst/>
          </a:prstGeom>
          <a:noFill/>
          <a:ln>
            <a:noFill/>
          </a:ln>
        </p:spPr>
      </p:pic>
      <p:sp>
        <p:nvSpPr>
          <p:cNvPr id="187" name="Google Shape;187;p16"/>
          <p:cNvSpPr txBox="1"/>
          <p:nvPr/>
        </p:nvSpPr>
        <p:spPr>
          <a:xfrm>
            <a:off x="2023500" y="1515150"/>
            <a:ext cx="4465800" cy="24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chemeClr val="dk1"/>
              </a:solidFill>
            </a:endParaRPr>
          </a:p>
        </p:txBody>
      </p:sp>
      <p:sp>
        <p:nvSpPr>
          <p:cNvPr id="188" name="Google Shape;188;p16"/>
          <p:cNvSpPr txBox="1"/>
          <p:nvPr/>
        </p:nvSpPr>
        <p:spPr>
          <a:xfrm>
            <a:off x="2362425" y="1574950"/>
            <a:ext cx="4037100" cy="36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94" name="Google Shape;194;p17" title="19.png"/>
          <p:cNvPicPr preferRelativeResize="0"/>
          <p:nvPr>
            <p:ph idx="1" type="body"/>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8" name="Shape 198"/>
        <p:cNvGrpSpPr/>
        <p:nvPr/>
      </p:nvGrpSpPr>
      <p:grpSpPr>
        <a:xfrm>
          <a:off x="0" y="0"/>
          <a:ext cx="0" cy="0"/>
          <a:chOff x="0" y="0"/>
          <a:chExt cx="0" cy="0"/>
        </a:xfrm>
      </p:grpSpPr>
      <p:sp>
        <p:nvSpPr>
          <p:cNvPr id="199" name="Google Shape;199;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200" name="Google Shape;200;p18" title="19.png"/>
          <p:cNvPicPr preferRelativeResize="0"/>
          <p:nvPr>
            <p:ph idx="1" type="body"/>
          </p:nvPr>
        </p:nvPicPr>
        <p:blipFill rotWithShape="1">
          <a:blip r:embed="rId4">
            <a:alphaModFix/>
          </a:blip>
          <a:srcRect b="0" l="0" r="0" t="0"/>
          <a:stretch/>
        </p:blipFill>
        <p:spPr>
          <a:xfrm>
            <a:off x="0" y="0"/>
            <a:ext cx="12192000"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97" name="Google Shape;97;p2" title="rilm.org (Presentation) (4).png"/>
          <p:cNvPicPr preferRelativeResize="0"/>
          <p:nvPr/>
        </p:nvPicPr>
        <p:blipFill rotWithShape="1">
          <a:blip r:embed="rId3">
            <a:alphaModFix/>
          </a:blip>
          <a:srcRect b="0" l="0" r="0" t="0"/>
          <a:stretch/>
        </p:blipFill>
        <p:spPr>
          <a:xfrm>
            <a:off x="0" y="5"/>
            <a:ext cx="12192000" cy="685797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4" name="Shape 204"/>
        <p:cNvGrpSpPr/>
        <p:nvPr/>
      </p:nvGrpSpPr>
      <p:grpSpPr>
        <a:xfrm>
          <a:off x="0" y="0"/>
          <a:ext cx="0" cy="0"/>
          <a:chOff x="0" y="0"/>
          <a:chExt cx="0" cy="0"/>
        </a:xfrm>
      </p:grpSpPr>
      <p:sp>
        <p:nvSpPr>
          <p:cNvPr id="205" name="Google Shape;205;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206" name="Google Shape;206;p19" title="20.png"/>
          <p:cNvPicPr preferRelativeResize="0"/>
          <p:nvPr>
            <p:ph idx="1" type="body"/>
          </p:nvPr>
        </p:nvPicPr>
        <p:blipFill rotWithShape="1">
          <a:blip r:embed="rId3">
            <a:alphaModFix/>
          </a:blip>
          <a:srcRect b="0" l="0" r="0" t="0"/>
          <a:stretch/>
        </p:blipFill>
        <p:spPr>
          <a:xfrm>
            <a:off x="0" y="0"/>
            <a:ext cx="12192000" cy="6858000"/>
          </a:xfrm>
          <a:prstGeom prst="rect">
            <a:avLst/>
          </a:prstGeom>
          <a:noFill/>
          <a:ln>
            <a:noFill/>
          </a:ln>
        </p:spPr>
      </p:pic>
      <p:sp>
        <p:nvSpPr>
          <p:cNvPr id="207" name="Google Shape;207;p19"/>
          <p:cNvSpPr txBox="1"/>
          <p:nvPr/>
        </p:nvSpPr>
        <p:spPr>
          <a:xfrm>
            <a:off x="3728050" y="3149900"/>
            <a:ext cx="4086900" cy="142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213" name="Google Shape;213;p20" title="22.png"/>
          <p:cNvPicPr preferRelativeResize="0"/>
          <p:nvPr>
            <p:ph idx="1" type="body"/>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219" name="Google Shape;219;p21" title="22.png"/>
          <p:cNvPicPr preferRelativeResize="0"/>
          <p:nvPr>
            <p:ph idx="1" type="body"/>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3" name="Shape 223"/>
        <p:cNvGrpSpPr/>
        <p:nvPr/>
      </p:nvGrpSpPr>
      <p:grpSpPr>
        <a:xfrm>
          <a:off x="0" y="0"/>
          <a:ext cx="0" cy="0"/>
          <a:chOff x="0" y="0"/>
          <a:chExt cx="0" cy="0"/>
        </a:xfrm>
      </p:grpSpPr>
      <p:sp>
        <p:nvSpPr>
          <p:cNvPr id="224" name="Google Shape;224;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225" name="Google Shape;225;p22" title="23.png"/>
          <p:cNvPicPr preferRelativeResize="0"/>
          <p:nvPr>
            <p:ph idx="1" type="body"/>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232" name="Google Shape;232;p23" title="25.png"/>
          <p:cNvPicPr preferRelativeResize="0"/>
          <p:nvPr>
            <p:ph idx="1" type="body"/>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03" name="Google Shape;103;p3" title="rilm.org (Presentation) (3).png"/>
          <p:cNvPicPr preferRelativeResize="0"/>
          <p:nvPr/>
        </p:nvPicPr>
        <p:blipFill rotWithShape="1">
          <a:blip r:embed="rId3">
            <a:alphaModFix/>
          </a:blip>
          <a:srcRect b="0" l="0" r="0" t="0"/>
          <a:stretch/>
        </p:blipFill>
        <p:spPr>
          <a:xfrm>
            <a:off x="0" y="0"/>
            <a:ext cx="12192000" cy="685799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09" name="Google Shape;109;p4" title="4.png"/>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4" name="Shape 114"/>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20" name="Google Shape;120;p5" title="7.png"/>
          <p:cNvPicPr preferRelativeResize="0"/>
          <p:nvPr/>
        </p:nvPicPr>
        <p:blipFill>
          <a:blip r:embed="rId3">
            <a:alphaModFix/>
          </a:blip>
          <a:stretch>
            <a:fillRect/>
          </a:stretch>
        </p:blipFill>
        <p:spPr>
          <a:xfrm>
            <a:off x="0" y="5"/>
            <a:ext cx="12192000" cy="68579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26" name="Google Shape;126;p6" title="7.png"/>
          <p:cNvPicPr preferRelativeResize="0"/>
          <p:nvPr/>
        </p:nvPicPr>
        <p:blipFill rotWithShape="1">
          <a:blip r:embed="rId3">
            <a:alphaModFix/>
          </a:blip>
          <a:srcRect b="0" l="0" r="0" t="0"/>
          <a:stretch/>
        </p:blipFill>
        <p:spPr>
          <a:xfrm>
            <a:off x="0" y="5"/>
            <a:ext cx="12192000" cy="685797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32" name="Google Shape;132;p7" title="9.png"/>
          <p:cNvPicPr preferRelativeResize="0"/>
          <p:nvPr/>
        </p:nvPicPr>
        <p:blipFill>
          <a:blip r:embed="rId3">
            <a:alphaModFix/>
          </a:blip>
          <a:stretch>
            <a:fillRect/>
          </a:stretch>
        </p:blipFill>
        <p:spPr>
          <a:xfrm>
            <a:off x="0" y="5"/>
            <a:ext cx="12192000" cy="68579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38" name="Google Shape;138;p8" title="9.png"/>
          <p:cNvPicPr preferRelativeResize="0"/>
          <p:nvPr/>
        </p:nvPicPr>
        <p:blipFill rotWithShape="1">
          <a:blip r:embed="rId3">
            <a:alphaModFix/>
          </a:blip>
          <a:srcRect b="0" l="0" r="0" t="0"/>
          <a:stretch/>
        </p:blipFill>
        <p:spPr>
          <a:xfrm>
            <a:off x="0" y="5"/>
            <a:ext cx="12192000" cy="68579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2026-07-07T17:55:38Z</dcterms:created>
  <dc:creator>Julia Viegas</dc:creator>
</cp:coreProperties>
</file>